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68"/>
  </p:notesMasterIdLst>
  <p:handoutMasterIdLst>
    <p:handoutMasterId r:id="rId69"/>
  </p:handoutMasterIdLst>
  <p:sldIdLst>
    <p:sldId id="271" r:id="rId2"/>
    <p:sldId id="305" r:id="rId3"/>
    <p:sldId id="257" r:id="rId4"/>
    <p:sldId id="322" r:id="rId5"/>
    <p:sldId id="258" r:id="rId6"/>
    <p:sldId id="259" r:id="rId7"/>
    <p:sldId id="260" r:id="rId8"/>
    <p:sldId id="261" r:id="rId9"/>
    <p:sldId id="262" r:id="rId10"/>
    <p:sldId id="351" r:id="rId11"/>
    <p:sldId id="357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401" r:id="rId21"/>
    <p:sldId id="399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52" r:id="rId36"/>
    <p:sldId id="313" r:id="rId37"/>
    <p:sldId id="269" r:id="rId38"/>
    <p:sldId id="317" r:id="rId39"/>
    <p:sldId id="315" r:id="rId40"/>
    <p:sldId id="346" r:id="rId41"/>
    <p:sldId id="395" r:id="rId42"/>
    <p:sldId id="396" r:id="rId43"/>
    <p:sldId id="402" r:id="rId44"/>
    <p:sldId id="403" r:id="rId45"/>
    <p:sldId id="400" r:id="rId46"/>
    <p:sldId id="404" r:id="rId47"/>
    <p:sldId id="405" r:id="rId48"/>
    <p:sldId id="358" r:id="rId49"/>
    <p:sldId id="406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23" r:id="rId64"/>
    <p:sldId id="324" r:id="rId65"/>
    <p:sldId id="397" r:id="rId66"/>
    <p:sldId id="398" r:id="rId6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1B"/>
    <a:srgbClr val="800000"/>
    <a:srgbClr val="47CFFF"/>
    <a:srgbClr val="4C0026"/>
    <a:srgbClr val="660033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89133" autoAdjust="0"/>
  </p:normalViewPr>
  <p:slideViewPr>
    <p:cSldViewPr>
      <p:cViewPr varScale="1">
        <p:scale>
          <a:sx n="84" d="100"/>
          <a:sy n="84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6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57" y="1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EFD54BA9-A30B-4D6F-8DAE-33FFAFA31CE6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667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57" y="9119667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3B02CDE3-E10F-4D6B-AE9C-F1275BA9B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200"/>
            </a:lvl1pPr>
          </a:lstStyle>
          <a:p>
            <a:fld id="{21CA5214-0235-4B1D-96DD-330210FD2490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8" rIns="96655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5" tIns="48328" rIns="96655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200"/>
            </a:lvl1pPr>
          </a:lstStyle>
          <a:p>
            <a:fld id="{F1ED40EC-E564-4785-A154-5793D15A0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0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Everyone in this room is a Ship Maintenance Professional.  You fix ships!! 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And hopefully you are here because you want to advance your career and continue to serve your country by maintaining the fleet.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love your job and have no desire to do or go anywhere else, then this brief is probably not for you.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hate your job and want to do ANYHTING else, then this information is probably not for you.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you’re here because this is a chance to take a break from your job, then you’re probably not the person we are looking for.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fall into any of those categories, you may want to leave now.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want to “Globalize Your Career”, you’re in the right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4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 smtClean="0"/>
              <a:t>Yes, I am interested…</a:t>
            </a:r>
          </a:p>
          <a:p>
            <a:r>
              <a:rPr lang="en-US" sz="1500" dirty="0" smtClean="0"/>
              <a:t>But what can I expect?</a:t>
            </a:r>
          </a:p>
          <a:p>
            <a:r>
              <a:rPr lang="en-US" sz="1500" dirty="0" smtClean="0"/>
              <a:t>Here’s the Top 10 List of FAQs!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56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22"/>
              </a:spcBef>
              <a:buFont typeface="Arial" pitchFamily="34" charset="0"/>
              <a:buChar char="•"/>
            </a:pPr>
            <a:r>
              <a:rPr lang="en-US" sz="1500" dirty="0" smtClean="0"/>
              <a:t> 3-year obligation (except Bahrain)</a:t>
            </a:r>
          </a:p>
          <a:p>
            <a:pPr>
              <a:spcBef>
                <a:spcPts val="622"/>
              </a:spcBef>
              <a:buFont typeface="Arial" pitchFamily="34" charset="0"/>
              <a:buChar char="•"/>
            </a:pPr>
            <a:r>
              <a:rPr lang="en-US" sz="1500" dirty="0" smtClean="0"/>
              <a:t> Extensions to 5 years possible</a:t>
            </a:r>
          </a:p>
          <a:p>
            <a:pPr>
              <a:spcBef>
                <a:spcPts val="622"/>
              </a:spcBef>
              <a:buFont typeface="Arial" pitchFamily="34" charset="0"/>
              <a:buChar char="•"/>
            </a:pPr>
            <a:r>
              <a:rPr lang="en-US" sz="1500" dirty="0" smtClean="0"/>
              <a:t> Return Rights guaranteed through 5 Years</a:t>
            </a:r>
          </a:p>
          <a:p>
            <a:pPr>
              <a:spcBef>
                <a:spcPts val="622"/>
              </a:spcBef>
              <a:buFont typeface="Arial" pitchFamily="34" charset="0"/>
              <a:buChar char="•"/>
            </a:pPr>
            <a:r>
              <a:rPr lang="en-US" sz="1500" dirty="0" smtClean="0"/>
              <a:t> Creates need for continual replenishment of foreign deployed workforce</a:t>
            </a:r>
          </a:p>
          <a:p>
            <a:pPr>
              <a:spcBef>
                <a:spcPts val="622"/>
              </a:spcBef>
              <a:buFont typeface="Arial" pitchFamily="34" charset="0"/>
              <a:buChar char="•"/>
            </a:pPr>
            <a:r>
              <a:rPr lang="en-US" sz="1500" dirty="0" smtClean="0"/>
              <a:t> 2 years stateside to “reset clock”</a:t>
            </a:r>
          </a:p>
          <a:p>
            <a:pPr algn="r"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7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22"/>
              </a:spcBef>
              <a:buFont typeface="Courier New" panose="02070309020205020404" pitchFamily="49" charset="0"/>
              <a:buChar char="o"/>
            </a:pPr>
            <a:r>
              <a:rPr lang="en-US" sz="1500" i="1" dirty="0" smtClean="0"/>
              <a:t> Plus your dog will be barking in Japanese in no time – maybe she’ll translate for you!</a:t>
            </a:r>
          </a:p>
          <a:p>
            <a:pPr>
              <a:spcBef>
                <a:spcPts val="622"/>
              </a:spcBef>
              <a:buFont typeface="Wingdings" panose="05000000000000000000" pitchFamily="2" charset="2"/>
              <a:buChar char="ü"/>
            </a:pPr>
            <a:r>
              <a:rPr lang="en-US" sz="1500" dirty="0" smtClean="0"/>
              <a:t> Good stuff to know:  If you are going to bring a pet to Japan, start preparing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2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Housing &amp; utilities paid!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4143957" y="9119668"/>
            <a:ext cx="3169589" cy="4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4" tIns="48313" rIns="96624" bIns="48313" anchor="b"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1A28BB8-BA99-46DE-8EF2-EA7BBC0ED8F5}" type="slidenum">
              <a:rPr lang="en-US" altLang="en-US"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500" dirty="0" smtClean="0"/>
              <a:t> Mention no locality adjustment for working overseas</a:t>
            </a:r>
          </a:p>
          <a:p>
            <a:pPr eaLnBrk="1" hangingPunct="1">
              <a:buFontTx/>
              <a:buNone/>
            </a:pPr>
            <a:r>
              <a:rPr lang="en-US" altLang="en-US" sz="1500" dirty="0" smtClean="0"/>
              <a:t>- Post Allowance (PAL)</a:t>
            </a:r>
          </a:p>
          <a:p>
            <a:pPr lvl="1"/>
            <a:r>
              <a:rPr lang="en-US" altLang="en-US" sz="1500" dirty="0" smtClean="0"/>
              <a:t>For cost of living overseas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Living Quarters Allowance (LQA)</a:t>
            </a:r>
          </a:p>
          <a:p>
            <a:pPr lvl="1"/>
            <a:r>
              <a:rPr lang="en-US" altLang="en-US" sz="1500" dirty="0" smtClean="0"/>
              <a:t>Pays rent &amp; utilities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Foreign Transfer Allowance (FTA)</a:t>
            </a:r>
          </a:p>
          <a:p>
            <a:pPr lvl="1"/>
            <a:r>
              <a:rPr lang="en-US" altLang="en-US" sz="1500" dirty="0" smtClean="0"/>
              <a:t>Temporary Lodging before you leave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Temporary Quarters Subsistence Allowance (TQSA)</a:t>
            </a:r>
          </a:p>
          <a:p>
            <a:pPr lvl="1"/>
            <a:r>
              <a:rPr lang="en-US" altLang="en-US" sz="1500" dirty="0" smtClean="0"/>
              <a:t>Until you find a house/apartment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Miscellaneous Expense Allowance</a:t>
            </a:r>
          </a:p>
          <a:p>
            <a:pPr lvl="1"/>
            <a:r>
              <a:rPr lang="en-US" altLang="en-US" sz="1500" dirty="0" smtClean="0"/>
              <a:t>Move-in expenses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And more…</a:t>
            </a:r>
          </a:p>
          <a:p>
            <a:pPr eaLnBrk="1" hangingPunct="1"/>
            <a:r>
              <a:rPr lang="en-US" altLang="en-US" sz="1500" dirty="0" smtClean="0"/>
              <a:t>-----------------------------------------------------------------------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1500" b="1" i="1" dirty="0" smtClean="0">
                <a:solidFill>
                  <a:srgbClr val="000066"/>
                </a:solidFill>
              </a:rPr>
              <a:t>Good Benefits Package for overseas positions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1500" b="1" i="1" dirty="0" smtClean="0">
                <a:solidFill>
                  <a:srgbClr val="000066"/>
                </a:solidFill>
              </a:rPr>
              <a:t>Financial compensation for relocating to Japan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500" b="1" dirty="0"/>
              <a:t>---------------------------------------------------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Relocation Incentive Bonus (Pay)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 smtClean="0"/>
              <a:t>All positions may be eligible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 smtClean="0"/>
              <a:t>Up to 25% of base pay per year for 3 years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Additional 25% years for extending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Dependent on position, i.e. criticality, difficulty to fill, etc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92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80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39" indent="-177639" defTabSz="947410">
              <a:buFont typeface="Arial" panose="020B0604020202020204" pitchFamily="34" charset="0"/>
              <a:buChar char="•"/>
              <a:defRPr/>
            </a:pPr>
            <a:r>
              <a:rPr lang="en-US" i="0" dirty="0" smtClean="0"/>
              <a:t>“Overseas” medical insurance required</a:t>
            </a:r>
          </a:p>
          <a:p>
            <a:pPr marL="177639" indent="-177639" defTabSz="947410">
              <a:buFont typeface="Arial" panose="020B0604020202020204" pitchFamily="34" charset="0"/>
              <a:buChar char="•"/>
              <a:defRPr/>
            </a:pPr>
            <a:r>
              <a:rPr lang="en-US" i="0" dirty="0" smtClean="0"/>
              <a:t>Need to go outside the gate for dental – US</a:t>
            </a:r>
            <a:r>
              <a:rPr lang="en-US" i="0" baseline="0" dirty="0" smtClean="0"/>
              <a:t> trained dentists available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9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A494-9C3E-41C5-9DC2-2DDD4BDB33F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05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98" indent="-241598">
              <a:buFont typeface="+mj-lt"/>
              <a:buAutoNum type="alphaLcPeriod"/>
            </a:pPr>
            <a:r>
              <a:rPr lang="en-US" dirty="0"/>
              <a:t>Japan is a beautiful country! But we also have a mission, we are asking you to take part in this mission.</a:t>
            </a:r>
            <a:endParaRPr lang="en-US" sz="1100" dirty="0"/>
          </a:p>
          <a:p>
            <a:pPr marL="241598" indent="-241598">
              <a:buFont typeface="+mj-lt"/>
              <a:buAutoNum type="alphaLcPeriod"/>
            </a:pPr>
            <a:r>
              <a:rPr lang="en-US" dirty="0"/>
              <a:t>The best source of information is what we call the “One Stop Shop” and is a webpage hosted by SRF-JRMC that will link you to opportunities in Japan and useful information for those accepting, or considering, a job in Japan.</a:t>
            </a:r>
            <a:endParaRPr lang="en-US" sz="1100" dirty="0"/>
          </a:p>
          <a:p>
            <a:pPr marL="241598" indent="-241598">
              <a:buFont typeface="+mj-lt"/>
              <a:buAutoNum type="alphaLcPeriod"/>
            </a:pPr>
            <a:r>
              <a:rPr lang="en-US" dirty="0"/>
              <a:t>You can also go directly to the USA Jobs site. (Opportunity to show the video, “Happy in Yokosuka”)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A494-9C3E-41C5-9DC2-2DDD4BDB33F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4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 smtClean="0"/>
              <a:t>Option 2:  DDG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35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Everyone in this room is a Ship Maintenance Professional.  You fix ships!! 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And hopefully you are here because you want to advance your career and continue to serve your country by maintaining the fleet.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love your job and have no desire to do or go anywhere else, then this brief is probably not for you.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hate your job and want to do ANYHTING else, then this information is probably not for you.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you’re here because this is a chance to take a break from your job, then you’re probably not the person we are looking for. 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fall into any of those categories, you may want to leave now.</a:t>
            </a:r>
          </a:p>
          <a:p>
            <a:pPr marL="296066" indent="-296066">
              <a:buFont typeface="Arial" panose="020B0604020202020204" pitchFamily="34" charset="0"/>
              <a:buChar char="•"/>
            </a:pPr>
            <a:r>
              <a:rPr lang="en-US" sz="1500" dirty="0" smtClean="0"/>
              <a:t>If you want to “Globalize Your Career”, you’re in the right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41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90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748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062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480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127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3028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990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186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375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 smtClean="0"/>
              <a:t>The US Navy has ships Forward Deployed (homeported) in Japan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9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496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3484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662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477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813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4143957" y="9119668"/>
            <a:ext cx="3169589" cy="4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4" tIns="48313" rIns="96624" bIns="48313" anchor="b"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1A28BB8-BA99-46DE-8EF2-EA7BBC0ED8F5}" type="slidenum">
              <a:rPr lang="en-US" altLang="en-US"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500" dirty="0" smtClean="0"/>
              <a:t> Mention no locality adjustment for working overseas</a:t>
            </a:r>
          </a:p>
          <a:p>
            <a:pPr eaLnBrk="1" hangingPunct="1">
              <a:buFontTx/>
              <a:buNone/>
            </a:pPr>
            <a:r>
              <a:rPr lang="en-US" altLang="en-US" sz="1500" dirty="0" smtClean="0"/>
              <a:t>- Post Allowance (PAL)</a:t>
            </a:r>
          </a:p>
          <a:p>
            <a:pPr lvl="1"/>
            <a:r>
              <a:rPr lang="en-US" altLang="en-US" sz="1500" dirty="0" smtClean="0"/>
              <a:t>For cost of living overseas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Living Quarters Allowance (LQA)</a:t>
            </a:r>
          </a:p>
          <a:p>
            <a:pPr lvl="1"/>
            <a:r>
              <a:rPr lang="en-US" altLang="en-US" sz="1500" dirty="0" smtClean="0"/>
              <a:t>Pays rent &amp; utilities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Foreign Transfer Allowance (FTA)</a:t>
            </a:r>
          </a:p>
          <a:p>
            <a:pPr lvl="1"/>
            <a:r>
              <a:rPr lang="en-US" altLang="en-US" sz="1500" dirty="0" smtClean="0"/>
              <a:t>Temporary Lodging before you leave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Temporary Quarters Subsistence Allowance (TQSA)</a:t>
            </a:r>
          </a:p>
          <a:p>
            <a:pPr lvl="1"/>
            <a:r>
              <a:rPr lang="en-US" altLang="en-US" sz="1500" dirty="0" smtClean="0"/>
              <a:t>Until you find a house/apartment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Miscellaneous Expense Allowance</a:t>
            </a:r>
          </a:p>
          <a:p>
            <a:pPr lvl="1"/>
            <a:r>
              <a:rPr lang="en-US" altLang="en-US" sz="1500" dirty="0" smtClean="0"/>
              <a:t>Move-in expenses</a:t>
            </a:r>
          </a:p>
          <a:p>
            <a:pPr>
              <a:spcBef>
                <a:spcPts val="207"/>
              </a:spcBef>
            </a:pPr>
            <a:r>
              <a:rPr lang="en-US" altLang="en-US" sz="1500" dirty="0" smtClean="0"/>
              <a:t>- And more…</a:t>
            </a:r>
          </a:p>
          <a:p>
            <a:pPr eaLnBrk="1" hangingPunct="1"/>
            <a:r>
              <a:rPr lang="en-US" altLang="en-US" sz="1500" dirty="0" smtClean="0"/>
              <a:t>-----------------------------------------------------------------------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1500" b="1" i="1" dirty="0" smtClean="0">
                <a:solidFill>
                  <a:srgbClr val="000066"/>
                </a:solidFill>
              </a:rPr>
              <a:t>Good Benefits Package for overseas positions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1500" b="1" i="1" dirty="0" smtClean="0">
                <a:solidFill>
                  <a:srgbClr val="000066"/>
                </a:solidFill>
              </a:rPr>
              <a:t>Financial compensation for relocating to Japan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500" b="1" dirty="0"/>
              <a:t>---------------------------------------------------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Relocation Incentive Bonus (Pay)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 smtClean="0"/>
              <a:t>All positions may be eligible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 smtClean="0"/>
              <a:t>Up to 25% of base pay per year for 3 years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Additional 25% years for extending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Dependent on position, i.e. criticality, difficulty to fill, etc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9239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644" indent="-296018" defTabSz="96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069" indent="-236813" defTabSz="96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7696" indent="-236813" defTabSz="96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1323" indent="-236813" defTabSz="9669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4951" indent="-236813" defTabSz="96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8578" indent="-236813" defTabSz="96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2206" indent="-236813" defTabSz="96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5834" indent="-236813" defTabSz="96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9DEDD2-B692-46A3-9D44-781DE7F4D490}" type="slidenum">
              <a:rPr lang="en-US" altLang="en-US"/>
              <a:pPr eaLnBrk="1" hangingPunct="1">
                <a:spcBef>
                  <a:spcPct val="0"/>
                </a:spcBef>
              </a:pPr>
              <a:t>64</a:t>
            </a:fld>
            <a:endParaRPr lang="en-US" alt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18"/>
              </a:spcBef>
              <a:buFontTx/>
              <a:buChar char="•"/>
            </a:pPr>
            <a:r>
              <a:rPr lang="en-US" altLang="en-US" sz="1300" dirty="0"/>
              <a:t>Leave Benefits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Can carry over up to 360 hours/year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1500" dirty="0"/>
              <a:t>Allowed to retain on the books when you return stateside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1500" dirty="0"/>
              <a:t>Additional Home Leave available after 24-months of continuous service abroad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z="1700" dirty="0"/>
              <a:t>5 days earned each year</a:t>
            </a:r>
          </a:p>
          <a:p>
            <a:pPr eaLnBrk="1" hangingPunct="1">
              <a:spcBef>
                <a:spcPct val="5000"/>
              </a:spcBef>
              <a:buFontTx/>
              <a:buChar char="•"/>
            </a:pPr>
            <a:r>
              <a:rPr lang="en-US" altLang="en-US" sz="1300" dirty="0"/>
              <a:t>Property Management Services</a:t>
            </a:r>
          </a:p>
          <a:p>
            <a:pPr lvl="1" eaLnBrk="1" hangingPunct="1">
              <a:lnSpc>
                <a:spcPct val="85000"/>
              </a:lnSpc>
              <a:spcBef>
                <a:spcPct val="5000"/>
              </a:spcBef>
              <a:buFontTx/>
              <a:buChar char="•"/>
            </a:pPr>
            <a:r>
              <a:rPr lang="en-US" altLang="en-US" sz="1500" dirty="0"/>
              <a:t>Professional property fees may be paid to rent/lease and manage your home </a:t>
            </a:r>
            <a:r>
              <a:rPr lang="en-US" altLang="en-US" sz="1300" dirty="0"/>
              <a:t>(command must authorize)</a:t>
            </a:r>
            <a:endParaRPr lang="en-US" altLang="en-US" sz="1500" dirty="0"/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/>
              <a:t>Up to 10% of rent amount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34366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AD3609-68F8-4EB8-A1F7-4AADA50D20CB}" type="slidenum">
              <a:rPr lang="en-US" altLang="en-US" sz="1200"/>
              <a:pPr eaLnBrk="1" hangingPunct="1"/>
              <a:t>66</a:t>
            </a:fld>
            <a:endParaRPr lang="en-US" alt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9787" cy="34877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410">
              <a:defRPr/>
            </a:pPr>
            <a:r>
              <a:rPr lang="en-US" sz="1500" dirty="0" smtClean="0"/>
              <a:t>The US Navy has ships Forward Deployed (homeported) in Japan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39" indent="-177639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fix them where they serve!</a:t>
            </a:r>
            <a:endParaRPr lang="en-US" sz="1500" dirty="0" smtClean="0"/>
          </a:p>
          <a:p>
            <a:pPr marL="177639" indent="-177639">
              <a:buFont typeface="Arial" panose="020B0604020202020204" pitchFamily="34" charset="0"/>
              <a:buChar char="•"/>
            </a:pPr>
            <a:r>
              <a:rPr lang="en-US" sz="1500" dirty="0" smtClean="0"/>
              <a:t>Address why are they here</a:t>
            </a:r>
          </a:p>
          <a:p>
            <a:pPr marL="177639" indent="-177639">
              <a:buFont typeface="Arial" panose="020B0604020202020204" pitchFamily="34" charset="0"/>
              <a:buChar char="•"/>
            </a:pPr>
            <a:r>
              <a:rPr lang="en-US" sz="1500" dirty="0" smtClean="0"/>
              <a:t>Address why we are here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6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0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2060"/>
              </a:buClr>
              <a:buSzPct val="55000"/>
            </a:pPr>
            <a:r>
              <a:rPr lang="en-US" sz="1500" dirty="0" smtClean="0"/>
              <a:t>Tip of the Spear OPTEMPO means…</a:t>
            </a:r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  More maintenance, tighter time windows</a:t>
            </a:r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  Our pace is accelerated and that means…</a:t>
            </a:r>
            <a:endParaRPr lang="en-US" sz="1500" b="1" dirty="0" smtClean="0"/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b="1" dirty="0" smtClean="0"/>
              <a:t>  Your career experience is accelerated</a:t>
            </a:r>
          </a:p>
          <a:p>
            <a:pPr>
              <a:buClr>
                <a:srgbClr val="002060"/>
              </a:buClr>
              <a:buSzPct val="55000"/>
            </a:pPr>
            <a:r>
              <a:rPr lang="en-US" sz="1500" dirty="0" smtClean="0"/>
              <a:t>Our staff is smaller, and that means…</a:t>
            </a:r>
          </a:p>
          <a:p>
            <a:pPr marL="189482" indent="-189482">
              <a:buClr>
                <a:srgbClr val="002060"/>
              </a:buClr>
              <a:buSzPct val="55000"/>
              <a:buFont typeface="Courier New" panose="02070309020205020404" pitchFamily="49" charset="0"/>
              <a:buChar char="o"/>
            </a:pPr>
            <a:r>
              <a:rPr lang="en-US" sz="1500" dirty="0" smtClean="0"/>
              <a:t>You get wider responsibility</a:t>
            </a:r>
          </a:p>
          <a:p>
            <a:pPr indent="-189482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b="1" dirty="0" smtClean="0"/>
              <a:t>Your professional development is broadened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01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2060"/>
              </a:buClr>
              <a:buSzPct val="55000"/>
            </a:pPr>
            <a:r>
              <a:rPr lang="en-US" dirty="0" smtClean="0"/>
              <a:t>Tip of the Spear OPTEMPO means…</a:t>
            </a:r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 smtClean="0"/>
              <a:t>  More maintenance, tighter time windows</a:t>
            </a:r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 smtClean="0"/>
              <a:t>  Our pace is accelerated and that means…</a:t>
            </a:r>
            <a:endParaRPr lang="en-US" b="1" dirty="0" smtClean="0"/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b="1" dirty="0" smtClean="0"/>
              <a:t>  Your career experience is accelerated</a:t>
            </a:r>
          </a:p>
          <a:p>
            <a:pPr>
              <a:buClr>
                <a:srgbClr val="002060"/>
              </a:buClr>
              <a:buSzPct val="55000"/>
            </a:pPr>
            <a:r>
              <a:rPr lang="en-US" dirty="0" smtClean="0"/>
              <a:t>Our staff is smaller, and that means…</a:t>
            </a:r>
          </a:p>
          <a:p>
            <a:pPr marL="189482" indent="-189482">
              <a:buClr>
                <a:srgbClr val="002060"/>
              </a:buClr>
              <a:buSzPct val="55000"/>
              <a:buFont typeface="Courier New" panose="02070309020205020404" pitchFamily="49" charset="0"/>
              <a:buChar char="o"/>
            </a:pPr>
            <a:r>
              <a:rPr lang="en-US" dirty="0" smtClean="0"/>
              <a:t>You get wider responsibility</a:t>
            </a:r>
          </a:p>
          <a:p>
            <a:pPr indent="-189482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b="1" dirty="0" smtClean="0"/>
              <a:t>Your professional development is broadened</a:t>
            </a:r>
          </a:p>
          <a:p>
            <a:pPr defTabSz="947410">
              <a:defRPr/>
            </a:pPr>
            <a:r>
              <a:rPr lang="en-US" sz="1500" dirty="0" smtClean="0"/>
              <a:t>It’s what happens when you’re on the tip of the spear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11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 smtClean="0"/>
              <a:t>Decision making at lower levels</a:t>
            </a:r>
          </a:p>
          <a:p>
            <a:pPr>
              <a:buClr>
                <a:srgbClr val="002060"/>
              </a:buClr>
              <a:buSzPct val="55000"/>
            </a:pPr>
            <a:r>
              <a:rPr lang="en-US" sz="1500" dirty="0" smtClean="0"/>
              <a:t>Tip of the Spear OPTEMPO means…</a:t>
            </a:r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  More maintenance, tighter time windows</a:t>
            </a:r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  Our pace is accelerated and that means…</a:t>
            </a:r>
            <a:endParaRPr lang="en-US" sz="1500" b="1" dirty="0" smtClean="0"/>
          </a:p>
          <a:p>
            <a:pPr lvl="0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b="1" dirty="0" smtClean="0"/>
              <a:t>  Your career experience is accelerated</a:t>
            </a:r>
          </a:p>
          <a:p>
            <a:pPr>
              <a:buClr>
                <a:srgbClr val="002060"/>
              </a:buClr>
              <a:buSzPct val="55000"/>
            </a:pPr>
            <a:r>
              <a:rPr lang="en-US" sz="1500" dirty="0" smtClean="0"/>
              <a:t>Our staff is smaller, and that means…</a:t>
            </a:r>
          </a:p>
          <a:p>
            <a:pPr marL="189482" indent="-189482">
              <a:buClr>
                <a:srgbClr val="002060"/>
              </a:buClr>
              <a:buSzPct val="55000"/>
              <a:buFont typeface="Courier New" panose="02070309020205020404" pitchFamily="49" charset="0"/>
              <a:buChar char="o"/>
            </a:pPr>
            <a:r>
              <a:rPr lang="en-US" sz="1500" dirty="0" smtClean="0"/>
              <a:t>You get wider responsibility</a:t>
            </a:r>
          </a:p>
          <a:p>
            <a:pPr indent="-189482"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b="1" dirty="0" smtClean="0"/>
              <a:t>Your professional development is broadened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40EC-E564-4785-A154-5793D15A06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CF2E-F5D8-4AAA-8495-259BDE1072B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4D6-7C34-44AD-B012-A6675F19F69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811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4D6-7C34-44AD-B012-A6675F19F69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44392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4D6-7C34-44AD-B012-A6675F19F69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430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4D6-7C34-44AD-B012-A6675F19F69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5128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4D6-7C34-44AD-B012-A6675F19F69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623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B67D-3FA4-4070-A7DE-851FA4406075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9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FE5E-EB51-4526-A031-2A5008EFB93D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BC61-D07A-46B1-9502-28354058D9A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F6A-E761-40F4-9821-0459B03E2DF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7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F0CF-682C-4A2C-BE8C-520CC7A72D95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1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D5FF-6A05-4578-82FC-2D1DF6ECAA93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7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2EC4-83AF-42CE-AE5B-306CD1701AD2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6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8207-8722-456C-A3AB-AC91F8319982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8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C212-5393-4396-B8C3-2E851B4B4672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3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4D6-7C34-44AD-B012-A6675F19F69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555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14D6-7C34-44AD-B012-A6675F19F69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6D3A0A-563C-4B92-858B-356CEDD16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2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Xenia.Dean@eu.navy.mil" TargetMode="External"/><Relationship Id="rId7" Type="http://schemas.openxmlformats.org/officeDocument/2006/relationships/hyperlink" Target="https://youtu.be/sq0SHrF9Vz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bs@srf.navy.mil" TargetMode="External"/><Relationship Id="rId5" Type="http://schemas.openxmlformats.org/officeDocument/2006/relationships/hyperlink" Target="http://www.srf.navy.mil/" TargetMode="External"/><Relationship Id="rId4" Type="http://schemas.openxmlformats.org/officeDocument/2006/relationships/hyperlink" Target="http://www.navsea.navy.mil/Home/RMC/SRFJRMC/JapanTours.asp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02sk3MBD5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jobs.gov/Help/how-to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42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048000"/>
            <a:ext cx="8458200" cy="3429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600" b="1" dirty="0" smtClean="0"/>
              <a:t>Opportunities in </a:t>
            </a:r>
          </a:p>
          <a:p>
            <a:pPr marL="0" indent="0" algn="ctr">
              <a:buNone/>
            </a:pPr>
            <a:r>
              <a:rPr lang="en-US" sz="4600" b="1" dirty="0" smtClean="0"/>
              <a:t>Forward Deployed Naval Forces (FDNF) </a:t>
            </a:r>
          </a:p>
          <a:p>
            <a:pPr marL="0" indent="0" algn="ctr">
              <a:buNone/>
            </a:pPr>
            <a:r>
              <a:rPr lang="en-US" sz="4600" b="1" dirty="0" smtClean="0"/>
              <a:t>ship maintenance</a:t>
            </a:r>
          </a:p>
          <a:p>
            <a:pPr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…Globalize your career!</a:t>
            </a:r>
            <a:endParaRPr lang="en-US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93128315"/>
              </p:ext>
            </p:extLst>
          </p:nvPr>
        </p:nvGraphicFramePr>
        <p:xfrm>
          <a:off x="304800" y="304800"/>
          <a:ext cx="227674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Photo Editor Photo" r:id="rId4" imgW="8828571" imgH="8869013" progId="">
                  <p:embed/>
                </p:oleObj>
              </mc:Choice>
              <mc:Fallback>
                <p:oleObj name="Photo Editor Photo" r:id="rId4" imgW="8828571" imgH="8869013" progId="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227674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:\Users\Rob\AppData\Local\Microsoft\Windows\Temporary Internet Files\Content.Outlook\NU2IUCLM\FDNF Sustainment Logo 2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47760"/>
            <a:ext cx="2855194" cy="2011680"/>
          </a:xfrm>
          <a:prstGeom prst="rect">
            <a:avLst/>
          </a:prstGeom>
          <a:noFill/>
        </p:spPr>
      </p:pic>
      <p:pic>
        <p:nvPicPr>
          <p:cNvPr id="9" name="Picture 8" descr="C:\Users\Elizabeth.Chalmers\Desktop\FDRMC_Logo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1364"/>
            <a:ext cx="2808696" cy="181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5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858001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</a:rPr>
              <a:t>Career-enhancing Opportunities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7924800" cy="54648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800" b="1" dirty="0" smtClean="0"/>
              <a:t>“Senior level” experience </a:t>
            </a:r>
            <a:r>
              <a:rPr lang="en-US" altLang="en-US" sz="2800" dirty="0" smtClean="0"/>
              <a:t> </a:t>
            </a:r>
            <a:endParaRPr lang="en-US" sz="2800" dirty="0"/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Leadership </a:t>
            </a:r>
            <a:r>
              <a:rPr lang="en-US" sz="2400" dirty="0"/>
              <a:t>Development 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Supervisory &amp; </a:t>
            </a:r>
            <a:r>
              <a:rPr lang="en-US" sz="2000" dirty="0"/>
              <a:t>Project </a:t>
            </a:r>
            <a:r>
              <a:rPr lang="en-US" sz="2000" dirty="0" smtClean="0"/>
              <a:t>Management experience</a:t>
            </a:r>
            <a:endParaRPr lang="en-US" sz="2000" dirty="0"/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Communicating with diverse teams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000" dirty="0" smtClean="0"/>
              <a:t>High levels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responsibility</a:t>
            </a:r>
            <a:endParaRPr lang="en-US" sz="2000" dirty="0" smtClean="0"/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Diversity </a:t>
            </a:r>
            <a:endParaRPr lang="en-US" sz="2400" dirty="0"/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Job </a:t>
            </a:r>
            <a:r>
              <a:rPr lang="en-US" sz="2000" dirty="0"/>
              <a:t>assignments across multiple </a:t>
            </a:r>
            <a:r>
              <a:rPr lang="en-US" sz="2000" dirty="0" smtClean="0"/>
              <a:t>platforms 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Working across cultures </a:t>
            </a:r>
            <a:r>
              <a:rPr lang="en-US" sz="2000" dirty="0"/>
              <a:t>and </a:t>
            </a:r>
            <a:r>
              <a:rPr lang="en-US" sz="2000" dirty="0" smtClean="0"/>
              <a:t>languages</a:t>
            </a:r>
            <a:endParaRPr lang="en-US" sz="2000" dirty="0"/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Tip </a:t>
            </a:r>
            <a:r>
              <a:rPr lang="en-US" sz="2400" dirty="0"/>
              <a:t>of the Spear </a:t>
            </a:r>
            <a:r>
              <a:rPr lang="en-US" sz="2400" dirty="0" smtClean="0"/>
              <a:t>Perspective</a:t>
            </a:r>
            <a:endParaRPr lang="en-US" sz="2400" dirty="0"/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Demanding FDNF environment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Line </a:t>
            </a:r>
            <a:r>
              <a:rPr lang="en-US" sz="2000" dirty="0"/>
              <a:t>of Sight to NAVSEA and CNRMC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Expand </a:t>
            </a:r>
            <a:r>
              <a:rPr lang="en-US" sz="2400" dirty="0"/>
              <a:t>future career </a:t>
            </a:r>
            <a:r>
              <a:rPr lang="en-US" sz="2400" dirty="0" smtClean="0"/>
              <a:t>horizon</a:t>
            </a:r>
            <a:endParaRPr lang="en-US" sz="2400" dirty="0"/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Rapidly improve</a:t>
            </a:r>
            <a:endParaRPr lang="en-US" sz="2400" dirty="0"/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Communication skills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Professional skills &amp; performance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Promotion </a:t>
            </a:r>
            <a:r>
              <a:rPr lang="en-US" sz="2000" dirty="0"/>
              <a:t>potential </a:t>
            </a:r>
            <a:endParaRPr lang="en-US" altLang="en-US" sz="2000" dirty="0" smtClean="0"/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D2A78F-DC39-4E0F-BC79-F235C693C438}" type="slidenum">
              <a:rPr lang="en-US" altLang="en-US" sz="1200"/>
              <a:pPr eaLnBrk="1" hangingPunct="1"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97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28600"/>
            <a:ext cx="6347713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Testimonials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086600" cy="4724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“Almost </a:t>
            </a:r>
            <a:r>
              <a:rPr lang="en-US" sz="2000" dirty="0"/>
              <a:t>everybody at SRF has a much broader range of duties and responsibilities than their stateside </a:t>
            </a:r>
            <a:r>
              <a:rPr lang="en-US" sz="2000" dirty="0" smtClean="0"/>
              <a:t>command.”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“At </a:t>
            </a:r>
            <a:r>
              <a:rPr lang="en-US" sz="2000" dirty="0"/>
              <a:t>SRF, I've worked on </a:t>
            </a:r>
            <a:r>
              <a:rPr lang="en-US" sz="2000" dirty="0" smtClean="0"/>
              <a:t>four new </a:t>
            </a:r>
            <a:r>
              <a:rPr lang="en-US" sz="2000" dirty="0"/>
              <a:t>classes of ships </a:t>
            </a:r>
            <a:r>
              <a:rPr lang="en-US" sz="2000" dirty="0" smtClean="0"/>
              <a:t>[…] and familiarized </a:t>
            </a:r>
            <a:r>
              <a:rPr lang="en-US" sz="2000" dirty="0"/>
              <a:t>myself with dozens of additional ships systems and components that I hadn't worked on in the states</a:t>
            </a:r>
            <a:r>
              <a:rPr lang="en-US" sz="2000" dirty="0" smtClean="0"/>
              <a:t>.”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“</a:t>
            </a:r>
            <a:r>
              <a:rPr lang="en-US" sz="2000" dirty="0"/>
              <a:t>E</a:t>
            </a:r>
            <a:r>
              <a:rPr lang="en-US" sz="2000" dirty="0" smtClean="0"/>
              <a:t>veryone </a:t>
            </a:r>
            <a:r>
              <a:rPr lang="en-US" sz="2000" dirty="0"/>
              <a:t>who works </a:t>
            </a:r>
            <a:r>
              <a:rPr lang="en-US" sz="2000" dirty="0" smtClean="0"/>
              <a:t>here will </a:t>
            </a:r>
            <a:r>
              <a:rPr lang="en-US" sz="2000" dirty="0"/>
              <a:t>be a mentor and a </a:t>
            </a:r>
            <a:r>
              <a:rPr lang="en-US" sz="2000" dirty="0" smtClean="0"/>
              <a:t>leader. After </a:t>
            </a:r>
            <a:r>
              <a:rPr lang="en-US" sz="2000" dirty="0"/>
              <a:t>only my second year working at SRF, </a:t>
            </a:r>
            <a:r>
              <a:rPr lang="en-US" sz="2000" dirty="0" smtClean="0"/>
              <a:t>I was </a:t>
            </a:r>
            <a:r>
              <a:rPr lang="en-US" sz="2000" dirty="0"/>
              <a:t>given a mentor </a:t>
            </a:r>
            <a:r>
              <a:rPr lang="en-US" sz="2000" dirty="0" smtClean="0"/>
              <a:t>role.”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“Senior </a:t>
            </a:r>
            <a:r>
              <a:rPr lang="en-US" sz="2000" dirty="0"/>
              <a:t>level positions open up every couple years, so promotion potential within FDNF is way higher than any stateside </a:t>
            </a:r>
            <a:r>
              <a:rPr lang="en-US" sz="2000" dirty="0" smtClean="0"/>
              <a:t>command.”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“</a:t>
            </a:r>
            <a:r>
              <a:rPr lang="en-US" sz="2000" dirty="0"/>
              <a:t>It is not uncommon for folks to </a:t>
            </a:r>
            <a:r>
              <a:rPr lang="en-US" sz="2000" dirty="0" smtClean="0"/>
              <a:t>get </a:t>
            </a:r>
            <a:r>
              <a:rPr lang="en-US" sz="2000" dirty="0"/>
              <a:t>hired into a </a:t>
            </a:r>
            <a:r>
              <a:rPr lang="en-US" sz="2000" dirty="0" smtClean="0"/>
              <a:t>promotion </a:t>
            </a:r>
            <a:r>
              <a:rPr lang="en-US" sz="2000" dirty="0"/>
              <a:t>at </a:t>
            </a:r>
            <a:r>
              <a:rPr lang="en-US" sz="2000" dirty="0" smtClean="0"/>
              <a:t>FDNF, </a:t>
            </a:r>
            <a:r>
              <a:rPr lang="en-US" sz="2000" dirty="0"/>
              <a:t>and then get promoted again after working </a:t>
            </a:r>
            <a:r>
              <a:rPr lang="en-US" sz="2000" dirty="0" smtClean="0"/>
              <a:t>at for </a:t>
            </a:r>
            <a:r>
              <a:rPr lang="en-US" sz="2000" dirty="0"/>
              <a:t>a couple years. That kind of career advancement is virtually impossible in the states</a:t>
            </a:r>
            <a:r>
              <a:rPr lang="en-US" sz="2000" dirty="0" smtClean="0"/>
              <a:t>.”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6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Globalize Your Career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524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list of top FAQs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334000"/>
            <a:ext cx="7772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Top 10 List…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:\Users\Rob\AppData\Local\Microsoft\Windows\Temporary Internet Files\Content.Outlook\NU2IUCLM\FDNF Sustainment Logo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2855194" cy="2011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30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 smtClean="0"/>
              <a:t>1. Is the work in FDNF challenging?		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" y="2804160"/>
            <a:ext cx="4389120" cy="329184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"/>
          <a:stretch/>
        </p:blipFill>
        <p:spPr>
          <a:xfrm>
            <a:off x="4267201" y="2804160"/>
            <a:ext cx="4814046" cy="329184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832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 smtClean="0"/>
              <a:t>1. Is the work in FDNF challenging?	</a:t>
            </a:r>
          </a:p>
          <a:p>
            <a:pPr marL="57150" indent="0" algn="ctr">
              <a:spcBef>
                <a:spcPts val="600"/>
              </a:spcBef>
              <a:buNone/>
            </a:pPr>
            <a:r>
              <a:rPr lang="en-US" sz="3600" i="1" dirty="0" smtClean="0"/>
              <a:t>Yes, but very rewarding</a:t>
            </a:r>
            <a:endParaRPr lang="en-US" sz="4000" i="1" dirty="0" smtClean="0"/>
          </a:p>
          <a:p>
            <a:pPr marL="62865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400" i="1" dirty="0" smtClean="0"/>
              <a:t>Excellent for personal growth</a:t>
            </a:r>
          </a:p>
          <a:p>
            <a:pPr marL="62865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400" i="1" dirty="0" smtClean="0"/>
              <a:t>Excellent for career development</a:t>
            </a:r>
          </a:p>
          <a:p>
            <a:pPr marL="62865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400" i="1" dirty="0" smtClean="0"/>
              <a:t>An experience of a lifetime!</a:t>
            </a:r>
          </a:p>
          <a:p>
            <a:pPr marL="628650" indent="-571500"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endParaRPr lang="en-US" b="1" i="1" dirty="0" smtClean="0">
              <a:solidFill>
                <a:srgbClr val="002060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6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dirty="0" smtClean="0"/>
              <a:t>2.   Length of Tour?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2057401"/>
            <a:ext cx="6492240" cy="4297729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93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dirty="0" smtClean="0"/>
              <a:t>2.  </a:t>
            </a:r>
            <a:r>
              <a:rPr lang="en-US" sz="3600" dirty="0"/>
              <a:t>H</a:t>
            </a:r>
            <a:r>
              <a:rPr lang="en-US" sz="3600" dirty="0" smtClean="0"/>
              <a:t>ow long will I be overseas?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Your overseas tour is 3 years… </a:t>
            </a:r>
            <a:r>
              <a:rPr lang="en-US" sz="2400" i="1" dirty="0" smtClean="0"/>
              <a:t>except</a:t>
            </a:r>
            <a:endParaRPr lang="en-US" sz="2800" i="1" dirty="0" smtClean="0"/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i="1" dirty="0" smtClean="0"/>
              <a:t>Bahrain is 18 months or 24 months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Some are invited to stay up 5 year limits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i="1" dirty="0" smtClean="0"/>
              <a:t>DoD limits overseas tours to 5 years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i="1" dirty="0" smtClean="0"/>
              <a:t>Waivers for “over 5” granted based on need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/>
              <a:t>Return Rights </a:t>
            </a:r>
            <a:r>
              <a:rPr lang="en-US" sz="2800" i="1" dirty="0" smtClean="0"/>
              <a:t>retained through </a:t>
            </a:r>
            <a:r>
              <a:rPr lang="en-US" sz="2800" i="1" dirty="0"/>
              <a:t>5 </a:t>
            </a:r>
            <a:r>
              <a:rPr lang="en-US" sz="2800" i="1" dirty="0" smtClean="0"/>
              <a:t>Years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600" i="1" dirty="0" smtClean="0"/>
              <a:t>May be extended further by your home command</a:t>
            </a:r>
            <a:endParaRPr lang="en-US" sz="2600" i="1" dirty="0"/>
          </a:p>
          <a:p>
            <a:pPr marL="457200" lvl="1" indent="0">
              <a:spcBef>
                <a:spcPts val="600"/>
              </a:spcBef>
              <a:buNone/>
            </a:pP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4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3</a:t>
            </a:r>
            <a:r>
              <a:rPr lang="en-US" sz="3600" dirty="0" smtClean="0"/>
              <a:t>.  What do I do with my “stuff”?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1076" name="AutoShape 4" descr="Image result for household go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078" name="AutoShape 6" descr="Image result for household go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080" name="AutoShape 8" descr="Image result for household go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11" descr="moving-household-goo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661" y="4343400"/>
            <a:ext cx="1964531" cy="2286000"/>
          </a:xfrm>
          <a:prstGeom prst="rect">
            <a:avLst/>
          </a:prstGeom>
          <a:ln w="63500">
            <a:solidFill>
              <a:srgbClr val="CCCCFF"/>
            </a:solidFill>
          </a:ln>
        </p:spPr>
      </p:pic>
      <p:pic>
        <p:nvPicPr>
          <p:cNvPr id="16" name="Picture 15" descr="HHG Boxe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09800"/>
            <a:ext cx="2286000" cy="2286000"/>
          </a:xfrm>
          <a:prstGeom prst="rect">
            <a:avLst/>
          </a:prstGeom>
          <a:ln w="63500">
            <a:solidFill>
              <a:srgbClr val="CCCCFF"/>
            </a:solidFill>
          </a:ln>
        </p:spPr>
      </p:pic>
      <p:pic>
        <p:nvPicPr>
          <p:cNvPr id="15" name="Picture 14" descr="HH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057400"/>
            <a:ext cx="3435246" cy="2286000"/>
          </a:xfrm>
          <a:prstGeom prst="rect">
            <a:avLst/>
          </a:prstGeom>
          <a:ln w="63500">
            <a:solidFill>
              <a:srgbClr val="CCCCFF"/>
            </a:solidFill>
          </a:ln>
        </p:spPr>
      </p:pic>
      <p:pic>
        <p:nvPicPr>
          <p:cNvPr id="13" name="Picture 12" descr="HHG Boxes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886200"/>
            <a:ext cx="2296205" cy="2286000"/>
          </a:xfrm>
          <a:prstGeom prst="rect">
            <a:avLst/>
          </a:prstGeom>
          <a:ln w="63500">
            <a:solidFill>
              <a:srgbClr val="CCCCFF"/>
            </a:solidFill>
          </a:ln>
        </p:spPr>
      </p:pic>
    </p:spTree>
    <p:extLst>
      <p:ext uri="{BB962C8B-B14F-4D97-AF65-F5344CB8AC3E}">
        <p14:creationId xmlns:p14="http://schemas.microsoft.com/office/powerpoint/2010/main" val="37269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 smtClean="0"/>
              <a:t>3. What do I do with my “stuff”?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SzPct val="80000"/>
              <a:buNone/>
            </a:pPr>
            <a:r>
              <a:rPr lang="en-US" sz="2800" i="1" dirty="0" smtClean="0"/>
              <a:t>The Navy moves you, your family &amp; your stuff – </a:t>
            </a:r>
          </a:p>
          <a:p>
            <a:pPr marL="457200" lvl="1" indent="0">
              <a:spcBef>
                <a:spcPts val="300"/>
              </a:spcBef>
              <a:buClr>
                <a:srgbClr val="002060"/>
              </a:buClr>
              <a:buSzPct val="80000"/>
              <a:buNone/>
            </a:pPr>
            <a:r>
              <a:rPr lang="en-US" sz="2400" b="1" i="1" dirty="0" smtClean="0"/>
              <a:t>“PCS”:  Permanent Change of Station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Temporary lodging &amp; meals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Travel to PCS station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i="1" dirty="0" smtClean="0"/>
              <a:t>Household goods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i="1" dirty="0" smtClean="0"/>
              <a:t>To PCS station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i="1" dirty="0" smtClean="0"/>
              <a:t> Non-temporary storage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i="1" dirty="0" smtClean="0"/>
              <a:t> Express shipment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80000"/>
              <a:buNone/>
            </a:pPr>
            <a:endParaRPr lang="en-US" sz="3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6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4</a:t>
            </a:r>
            <a:r>
              <a:rPr lang="en-US" sz="3600" dirty="0" smtClean="0"/>
              <a:t>. How’s the pay?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i="1" dirty="0" smtClean="0"/>
              <a:t>It’s great, but different than in the states…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i="1" dirty="0" smtClean="0"/>
              <a:t>Compensated for housing, utilities and provided a post allowance – all Federal tax free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i="1" dirty="0" smtClean="0"/>
              <a:t>You </a:t>
            </a:r>
            <a:r>
              <a:rPr lang="en-US" sz="2400" i="1" dirty="0"/>
              <a:t>won’t lose </a:t>
            </a:r>
            <a:r>
              <a:rPr lang="en-US" sz="2400" i="1" dirty="0" smtClean="0"/>
              <a:t>money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Entitlements </a:t>
            </a:r>
            <a:r>
              <a:rPr lang="en-US" sz="2400" dirty="0"/>
              <a:t>to offset the cost of your </a:t>
            </a:r>
            <a:r>
              <a:rPr lang="en-US" sz="2400" dirty="0" smtClean="0"/>
              <a:t>move*</a:t>
            </a:r>
          </a:p>
          <a:p>
            <a:pPr marL="57150" indent="0">
              <a:spcBef>
                <a:spcPts val="600"/>
              </a:spcBef>
              <a:buClr>
                <a:srgbClr val="002060"/>
              </a:buClr>
              <a:buSzPct val="80000"/>
              <a:buNone/>
            </a:pPr>
            <a:endParaRPr lang="en-US" sz="2400" dirty="0"/>
          </a:p>
          <a:p>
            <a:pPr marL="57150" indent="0">
              <a:spcBef>
                <a:spcPts val="600"/>
              </a:spcBef>
              <a:buClr>
                <a:srgbClr val="002060"/>
              </a:buClr>
              <a:buSzPct val="80000"/>
              <a:buNone/>
            </a:pPr>
            <a:endParaRPr lang="en-US" sz="2400" dirty="0" smtClean="0"/>
          </a:p>
          <a:p>
            <a:pPr marL="57150" indent="0">
              <a:spcBef>
                <a:spcPts val="600"/>
              </a:spcBef>
              <a:buClr>
                <a:srgbClr val="002060"/>
              </a:buClr>
              <a:buSzPct val="80000"/>
              <a:buNone/>
            </a:pPr>
            <a:r>
              <a:rPr lang="en-US" sz="2400" dirty="0" smtClean="0"/>
              <a:t>* </a:t>
            </a:r>
            <a:r>
              <a:rPr lang="en-US" sz="2000" dirty="0" smtClean="0"/>
              <a:t>PCS entitlements are now taxable</a:t>
            </a:r>
          </a:p>
          <a:p>
            <a:pPr marL="57150" indent="0">
              <a:spcBef>
                <a:spcPts val="600"/>
              </a:spcBef>
              <a:buClr>
                <a:srgbClr val="002060"/>
              </a:buClr>
              <a:buSzPct val="80000"/>
              <a:buNone/>
            </a:pPr>
            <a:r>
              <a:rPr lang="en-US" sz="2200" i="1" dirty="0" smtClean="0"/>
              <a:t>As with all entitlements &amp; benefits, you must qualify </a:t>
            </a:r>
          </a:p>
          <a:p>
            <a:pPr marL="57150" indent="0">
              <a:spcBef>
                <a:spcPts val="600"/>
              </a:spcBef>
              <a:buClr>
                <a:srgbClr val="002060"/>
              </a:buClr>
              <a:buSzPct val="80000"/>
              <a:buNone/>
            </a:pPr>
            <a:r>
              <a:rPr lang="en-US" sz="2200" i="1" dirty="0"/>
              <a:t>	</a:t>
            </a:r>
            <a:r>
              <a:rPr lang="en-US" sz="2200" i="1" dirty="0" smtClean="0"/>
              <a:t>IAW governing regs</a:t>
            </a:r>
            <a:endParaRPr lang="en-US" sz="2200" i="1" dirty="0"/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endParaRPr lang="en-US" sz="2400" i="1" dirty="0" smtClean="0"/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endParaRPr lang="en-US" sz="2400" i="1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5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C:\Users\Rob\AppData\Local\Microsoft\Windows\Temporary Internet Files\Content.Outlook\NU2IUCLM\FDNF Sustainment Logo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786899" cy="548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Globalize Your Career!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2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6F0A-CF24-4220-A477-FD0ECECBD7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“Overseas” Compensation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93113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Post Allowance (PAL)*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For cost of living overseas</a:t>
            </a:r>
          </a:p>
          <a:p>
            <a:pPr>
              <a:spcBef>
                <a:spcPts val="2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Living Quarters Allowance (LQA)*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Pays rent &amp; utilities</a:t>
            </a:r>
          </a:p>
          <a:p>
            <a:pPr eaLnBrk="1" hangingPunct="1">
              <a:spcBef>
                <a:spcPts val="2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Foreign Transfer Allowance (FTA)*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Temporary Lodging before you leave</a:t>
            </a:r>
          </a:p>
          <a:p>
            <a:pPr>
              <a:spcBef>
                <a:spcPts val="2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Temp Quarters Subsistence Allowance (TQSA)*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Until you find a house/apartment</a:t>
            </a:r>
          </a:p>
          <a:p>
            <a:pPr eaLnBrk="1" hangingPunct="1">
              <a:spcBef>
                <a:spcPts val="2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Miscellaneous Expense Allowance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 smtClean="0"/>
              <a:t>Move-in expenses</a:t>
            </a:r>
          </a:p>
          <a:p>
            <a:pPr>
              <a:spcBef>
                <a:spcPts val="2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And more…</a:t>
            </a:r>
          </a:p>
          <a:p>
            <a:pPr marL="1257300" lvl="3" indent="0" algn="ctr">
              <a:spcBef>
                <a:spcPts val="200"/>
              </a:spcBef>
              <a:buClr>
                <a:srgbClr val="002060"/>
              </a:buClr>
              <a:buNone/>
            </a:pPr>
            <a:r>
              <a:rPr lang="en-US" altLang="en-US" sz="2200" i="1" dirty="0" smtClean="0"/>
              <a:t>* No Federal tax</a:t>
            </a:r>
          </a:p>
        </p:txBody>
      </p:sp>
    </p:spTree>
    <p:extLst>
      <p:ext uri="{BB962C8B-B14F-4D97-AF65-F5344CB8AC3E}">
        <p14:creationId xmlns:p14="http://schemas.microsoft.com/office/powerpoint/2010/main" val="3832079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Other “Overseas” Incentives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58200" cy="541020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8600" dirty="0" smtClean="0"/>
              <a:t>“Full” base privileges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8600" dirty="0" smtClean="0"/>
              <a:t>Leave Benefits</a:t>
            </a:r>
          </a:p>
          <a:p>
            <a:pPr marL="640080" lvl="1"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7400" dirty="0" smtClean="0"/>
              <a:t>Can carry over up to 360 hrs/yr</a:t>
            </a:r>
          </a:p>
          <a:p>
            <a:pPr marL="640080" lvl="1"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7400" dirty="0" smtClean="0"/>
              <a:t>Allowed to retain on the books when you return</a:t>
            </a:r>
          </a:p>
          <a:p>
            <a:pPr marL="640080" lvl="1"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7400" dirty="0" smtClean="0"/>
              <a:t>Home Leave after 24-mos continuous service abroad</a:t>
            </a:r>
          </a:p>
          <a:p>
            <a:pPr marL="914400" lvl="2" eaLnBrk="1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6800" dirty="0" smtClean="0"/>
              <a:t> Accumulates at 5 days/year (10 days in Bahrain)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8600" dirty="0" smtClean="0"/>
              <a:t>Renewal Agreement Travel (RAT)</a:t>
            </a:r>
          </a:p>
          <a:p>
            <a:pPr marL="640080" lvl="1"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7400" dirty="0" smtClean="0"/>
              <a:t>Roundtrip travel to states for entire family</a:t>
            </a:r>
          </a:p>
          <a:p>
            <a:pPr marL="640080" lvl="1"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7400" dirty="0" smtClean="0"/>
              <a:t>After first tour </a:t>
            </a:r>
          </a:p>
          <a:p>
            <a:pPr marL="640080" lvl="1" eaLnBrk="1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7400" dirty="0" smtClean="0"/>
              <a:t>Every two years thereafter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8600" dirty="0" smtClean="0"/>
              <a:t>POV Shipment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8300" dirty="0" smtClean="0"/>
              <a:t>Incentives – based </a:t>
            </a:r>
            <a:r>
              <a:rPr lang="en-US" altLang="en-US" sz="8300" dirty="0"/>
              <a:t>on position </a:t>
            </a:r>
            <a:r>
              <a:rPr lang="en-US" altLang="en-US" sz="8300" dirty="0" smtClean="0"/>
              <a:t>&amp; criticality </a:t>
            </a:r>
            <a:endParaRPr lang="en-US" altLang="en-US" sz="6800" i="1" dirty="0" smtClean="0"/>
          </a:p>
          <a:p>
            <a:pPr lvl="2" eaLnBrk="1" hangingPunct="1">
              <a:lnSpc>
                <a:spcPct val="85000"/>
              </a:lnSpc>
              <a:buFont typeface="Wingdings" panose="05000000000000000000" pitchFamily="2" charset="2"/>
              <a:buChar char="q"/>
            </a:pPr>
            <a:endParaRPr lang="en-US" altLang="en-US" sz="2400" dirty="0" smtClean="0"/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9F7EE1-5906-4AFC-9C00-EDFE0A6505DE}" type="slidenum">
              <a:rPr lang="en-US" altLang="en-US" sz="1200"/>
              <a:pPr eaLnBrk="1" hangingPunct="1"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747174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5</a:t>
            </a:r>
            <a:r>
              <a:rPr lang="en-US" sz="3600" dirty="0" smtClean="0"/>
              <a:t>. Where do my kids go to school?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97741"/>
            <a:ext cx="5486400" cy="411480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184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5</a:t>
            </a:r>
            <a:r>
              <a:rPr lang="en-US" sz="3600" dirty="0" smtClean="0"/>
              <a:t>. Where do my kids go to school?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CDC – Child Development Center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Great on-base DoD schools, K-12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Colleges on-base 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Private schools off-base (English and Local)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College kids in the US? – Paid student travel once per year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7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6</a:t>
            </a:r>
            <a:r>
              <a:rPr lang="en-US" sz="3600" dirty="0" smtClean="0"/>
              <a:t>. What about medical care?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35" y="2209800"/>
            <a:ext cx="5376165" cy="388620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541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6</a:t>
            </a:r>
            <a:r>
              <a:rPr lang="en-US" sz="3600" dirty="0" smtClean="0"/>
              <a:t>. What about medical care?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500" i="1" dirty="0" smtClean="0"/>
              <a:t>Employees may use base facilities – may be ‘space available’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i="1" dirty="0" smtClean="0"/>
              <a:t>Except Bahrain (no military hospital)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500" i="1" dirty="0" smtClean="0"/>
              <a:t>Good  local facilities – translator provided</a:t>
            </a:r>
          </a:p>
          <a:p>
            <a:pPr marL="514350" lvl="1" indent="-4572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500" i="1" dirty="0"/>
              <a:t>Paid travel to US for </a:t>
            </a:r>
            <a:r>
              <a:rPr lang="en-US" sz="2500" i="1" dirty="0" smtClean="0"/>
              <a:t>major </a:t>
            </a:r>
            <a:r>
              <a:rPr lang="en-US" sz="2500" i="1" dirty="0"/>
              <a:t>care </a:t>
            </a:r>
            <a:r>
              <a:rPr lang="en-US" sz="2500" i="1" dirty="0" smtClean="0"/>
              <a:t>unavailable locally</a:t>
            </a:r>
            <a:endParaRPr lang="en-US" sz="2500" i="1" dirty="0"/>
          </a:p>
          <a:p>
            <a:pPr marL="514350" lvl="1" indent="-4572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500" i="1" dirty="0" smtClean="0"/>
              <a:t>Base &amp; locals require health insurance </a:t>
            </a:r>
            <a:r>
              <a:rPr lang="en-US" sz="2500" i="1" dirty="0"/>
              <a:t>or </a:t>
            </a:r>
            <a:r>
              <a:rPr lang="en-US" sz="2500" i="1" dirty="0" smtClean="0"/>
              <a:t>bear </a:t>
            </a:r>
            <a:r>
              <a:rPr lang="en-US" sz="2500" i="1" dirty="0"/>
              <a:t>full cost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i="1" dirty="0" smtClean="0"/>
              <a:t>You are required to manage/file  your own insurance</a:t>
            </a:r>
            <a:endParaRPr lang="en-US" sz="2500" i="1" dirty="0"/>
          </a:p>
          <a:p>
            <a:pPr lvl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i="1" dirty="0" smtClean="0"/>
              <a:t>All upfront cost typically paid by the employee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500" i="1" dirty="0" smtClean="0"/>
              <a:t>Base Dental care is space available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500" i="1" dirty="0" smtClean="0"/>
              <a:t>Good US-trained </a:t>
            </a:r>
            <a:r>
              <a:rPr lang="en-US" sz="2500" i="1" dirty="0"/>
              <a:t>d</a:t>
            </a:r>
            <a:r>
              <a:rPr lang="en-US" sz="2500" i="1" dirty="0" smtClean="0"/>
              <a:t>entists available at all locations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7</a:t>
            </a:r>
            <a:r>
              <a:rPr lang="en-US" sz="3600" dirty="0" smtClean="0"/>
              <a:t>. How far away will I be?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62" y="2209800"/>
            <a:ext cx="5831578" cy="388620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4935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7</a:t>
            </a:r>
            <a:r>
              <a:rPr lang="en-US" sz="3600" dirty="0" smtClean="0"/>
              <a:t>. How far away are the areas?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/>
              <a:t>A </a:t>
            </a:r>
            <a:r>
              <a:rPr lang="en-US" sz="2800" i="1" dirty="0" smtClean="0"/>
              <a:t>day or less </a:t>
            </a:r>
            <a:r>
              <a:rPr lang="en-US" sz="2800" i="1" dirty="0"/>
              <a:t>away </a:t>
            </a:r>
            <a:r>
              <a:rPr lang="en-US" sz="2800" i="1" dirty="0" smtClean="0"/>
              <a:t>– by air all locations </a:t>
            </a:r>
            <a:endParaRPr lang="en-US" sz="2800" i="1" dirty="0"/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Longer </a:t>
            </a:r>
            <a:r>
              <a:rPr lang="en-US" sz="2800" i="1" dirty="0"/>
              <a:t>for some than </a:t>
            </a:r>
            <a:r>
              <a:rPr lang="en-US" sz="2800" i="1" dirty="0" smtClean="0"/>
              <a:t>others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All locations are convenient </a:t>
            </a:r>
            <a:r>
              <a:rPr lang="en-US" sz="2800" i="1" dirty="0"/>
              <a:t>to </a:t>
            </a:r>
            <a:r>
              <a:rPr lang="en-US" sz="2800" i="1" dirty="0" smtClean="0"/>
              <a:t>airports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5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0192" y="4909591"/>
            <a:ext cx="2931087" cy="19555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68" y="3713488"/>
            <a:ext cx="2473125" cy="15263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40" y="3352616"/>
            <a:ext cx="2845360" cy="18835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8</a:t>
            </a:r>
            <a:r>
              <a:rPr lang="en-US" sz="3600" dirty="0" smtClean="0"/>
              <a:t>. What can I do “outside the gate”?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171700" cy="1447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55" y="2128115"/>
            <a:ext cx="2393210" cy="15967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83" y="5233254"/>
            <a:ext cx="2182717" cy="163192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2763187" cy="18090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85" y="3886200"/>
            <a:ext cx="2093483" cy="15701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88" y="5333999"/>
            <a:ext cx="2559612" cy="15544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9" y="5333999"/>
            <a:ext cx="2324456" cy="15544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2444355" cy="17683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55" y="2133600"/>
            <a:ext cx="1968045" cy="1476034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>
            <a:off x="0" y="2088775"/>
            <a:ext cx="91440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8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8</a:t>
            </a:r>
            <a:r>
              <a:rPr lang="en-US" sz="3600" dirty="0" smtClean="0"/>
              <a:t>. What can I do “outside the gate”?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Shop, eat &amp; see </a:t>
            </a:r>
            <a:r>
              <a:rPr lang="en-US" sz="2800" i="1" dirty="0"/>
              <a:t>E</a:t>
            </a:r>
            <a:r>
              <a:rPr lang="en-US" sz="2800" i="1" dirty="0" smtClean="0"/>
              <a:t>urope, Middle </a:t>
            </a:r>
            <a:r>
              <a:rPr lang="en-US" sz="2800" i="1" dirty="0"/>
              <a:t>E</a:t>
            </a:r>
            <a:r>
              <a:rPr lang="en-US" sz="2800" i="1" dirty="0" smtClean="0"/>
              <a:t>ast and Japan and Asia Pacific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Visit, shop eat &amp; see the world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Experience “living on the economy”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Make Local National friends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Enjoy local culture, festivals &amp; more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Hike, ski, scuba, climb &amp; more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Lots of MWR/ITT &amp; USO tours available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6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458200" cy="868362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Navy Forward Deployed </a:t>
            </a:r>
            <a:endParaRPr lang="en-US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need folks to maintain them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8" y="1066800"/>
            <a:ext cx="687311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179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94965"/>
            <a:ext cx="2667000" cy="18478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7" y="2294966"/>
            <a:ext cx="2291862" cy="14777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57600"/>
            <a:ext cx="3581399" cy="15374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212080"/>
            <a:ext cx="2358799" cy="16459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0333"/>
            <a:ext cx="8229600" cy="1914525"/>
          </a:xfrm>
          <a:ln>
            <a:noFill/>
          </a:ln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9</a:t>
            </a:r>
            <a:r>
              <a:rPr lang="en-US" sz="3600" dirty="0" smtClean="0"/>
              <a:t>. </a:t>
            </a:r>
            <a:r>
              <a:rPr lang="en-US" sz="3200" dirty="0" smtClean="0"/>
              <a:t>What if I miss the “creature comforts” of home?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5212080"/>
            <a:ext cx="2939143" cy="16459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4939554"/>
            <a:ext cx="2919088" cy="19354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70" y="3782513"/>
            <a:ext cx="2759263" cy="13666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177"/>
            <a:ext cx="2797435" cy="19568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74" y="2294965"/>
            <a:ext cx="1838228" cy="14875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/>
          <a:stretch/>
        </p:blipFill>
        <p:spPr>
          <a:xfrm>
            <a:off x="6589252" y="4939553"/>
            <a:ext cx="2554748" cy="1918447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2294965" y="2250140"/>
            <a:ext cx="68580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58270" y="3191435"/>
            <a:ext cx="237744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814905" y="2702410"/>
            <a:ext cx="96012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6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/>
              <a:t>9</a:t>
            </a:r>
            <a:r>
              <a:rPr lang="en-US" sz="3600" dirty="0" smtClean="0"/>
              <a:t>. </a:t>
            </a:r>
            <a:r>
              <a:rPr lang="en-US" sz="3200" dirty="0"/>
              <a:t>What if I miss the </a:t>
            </a:r>
            <a:r>
              <a:rPr lang="en-US" sz="3200" dirty="0" smtClean="0"/>
              <a:t>“creature comforts” </a:t>
            </a:r>
            <a:r>
              <a:rPr lang="en-US" sz="3200" dirty="0"/>
              <a:t>of home</a:t>
            </a:r>
            <a:r>
              <a:rPr lang="en-US" sz="3200" dirty="0" smtClean="0"/>
              <a:t>?</a:t>
            </a:r>
          </a:p>
          <a:p>
            <a:pPr marL="45720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Many “creature comforts” on-base &amp; off</a:t>
            </a:r>
          </a:p>
          <a:p>
            <a:pPr marL="45720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Your tour will be over before you know it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i="1" dirty="0" smtClean="0"/>
              <a:t>Explore the world while you have a chance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400" i="1" dirty="0" smtClean="0"/>
              <a:t>Visit “home” – annual &amp; home leave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31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 smtClean="0"/>
              <a:t>10. Where do I shop?</a:t>
            </a:r>
          </a:p>
          <a:p>
            <a:pPr marL="1028700" lvl="1" indent="-5715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88" y="2133600"/>
            <a:ext cx="6174612" cy="411480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337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List:  Japan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830763"/>
          </a:xfrm>
        </p:spPr>
        <p:txBody>
          <a:bodyPr>
            <a:normAutofit lnSpcReduction="10000"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 smtClean="0"/>
              <a:t>10. Where do I shop?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On-base:  Commissary &amp; exchange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Off-base:  Lots of great shopping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Best </a:t>
            </a:r>
            <a:r>
              <a:rPr lang="en-US" sz="2800" i="1" dirty="0"/>
              <a:t>of both worlds</a:t>
            </a:r>
            <a:r>
              <a:rPr lang="en-US" sz="2800" i="1" dirty="0" smtClean="0"/>
              <a:t>!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Same applies for restaurants</a:t>
            </a:r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Need more?  Take a quick flight to Europe, Korea, Hong Kong…</a:t>
            </a:r>
            <a:endParaRPr lang="en-US" sz="2800" i="1" dirty="0"/>
          </a:p>
          <a:p>
            <a:pPr marL="514350" indent="-4572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i="1" dirty="0" smtClean="0"/>
              <a:t>On line Internet shopping from all your favorite stores</a:t>
            </a:r>
            <a:r>
              <a:rPr lang="en-US" sz="2800" i="1" dirty="0"/>
              <a:t> </a:t>
            </a:r>
            <a:r>
              <a:rPr lang="en-US" sz="2800" i="1" dirty="0" smtClean="0"/>
              <a:t>&amp; USPS delivers to your base post box… </a:t>
            </a: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3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 FAQ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buNone/>
            </a:pPr>
            <a:r>
              <a:rPr lang="en-US" sz="3600" dirty="0" smtClean="0"/>
              <a:t>11. Can I bring my pet?</a:t>
            </a:r>
          </a:p>
          <a:p>
            <a:pPr marL="62865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i="1" dirty="0" smtClean="0"/>
              <a:t>If your pet is a dog, cat, etc – yes</a:t>
            </a:r>
          </a:p>
          <a:p>
            <a:pPr marL="62865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i="1" dirty="0" smtClean="0"/>
              <a:t>If your pet is a pony – no </a:t>
            </a:r>
          </a:p>
          <a:p>
            <a:pPr marL="628650" indent="-571500">
              <a:spcBef>
                <a:spcPts val="6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i="1" dirty="0" smtClean="0"/>
              <a:t>But start now – ensure you know the requirements</a:t>
            </a:r>
          </a:p>
          <a:p>
            <a:pPr marL="57150" indent="0">
              <a:spcBef>
                <a:spcPts val="600"/>
              </a:spcBef>
              <a:buClr>
                <a:srgbClr val="002060"/>
              </a:buClr>
              <a:buSzPct val="80000"/>
              <a:buNone/>
            </a:pPr>
            <a:r>
              <a:rPr lang="en-US" sz="2400" i="1" dirty="0" smtClean="0"/>
              <a:t>	  to complete customs entry!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3000" dirty="0" smtClean="0"/>
          </a:p>
          <a:p>
            <a:pPr marL="57150" indent="0">
              <a:spcBef>
                <a:spcPts val="600"/>
              </a:spcBef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146" name="Picture 2" descr="C:\Users\Robin.Keister\Pictures\Japan Do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848100"/>
            <a:ext cx="1750807" cy="256032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obin.Keister\Pictures\Japan Dog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57065"/>
            <a:ext cx="1852353" cy="256032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obin.Keister\Pictures\Japan Cat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4" y="3848099"/>
            <a:ext cx="2560320" cy="256032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9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Opportunity of a Lifetime!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53280" y="1371600"/>
            <a:ext cx="7609620" cy="464820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Generous compensation package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Full base privileges provided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Wide range of support services/assistance 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Be part of the FDNF Family - committed to:</a:t>
            </a:r>
          </a:p>
          <a:p>
            <a:pPr lvl="1" eaLnBrk="1" hangingPunct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400" i="1" dirty="0" smtClean="0"/>
              <a:t>Japan – Keeping 7</a:t>
            </a:r>
            <a:r>
              <a:rPr lang="en-US" altLang="en-US" sz="2400" i="1" baseline="30000" dirty="0" smtClean="0"/>
              <a:t>TH</a:t>
            </a:r>
            <a:r>
              <a:rPr lang="en-US" altLang="en-US" sz="2400" i="1" dirty="0" smtClean="0"/>
              <a:t> Fleet operationally ready</a:t>
            </a:r>
          </a:p>
          <a:p>
            <a:pPr lvl="1" eaLnBrk="1" hangingPunct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400" i="1" dirty="0" smtClean="0"/>
              <a:t>Bahrain – 5</a:t>
            </a:r>
            <a:r>
              <a:rPr lang="en-US" altLang="en-US" sz="2400" i="1" baseline="30000" dirty="0" smtClean="0"/>
              <a:t>TH</a:t>
            </a:r>
            <a:r>
              <a:rPr lang="en-US" altLang="en-US" sz="2400" i="1" dirty="0" smtClean="0"/>
              <a:t> Fleet</a:t>
            </a:r>
          </a:p>
          <a:p>
            <a:pPr lvl="1" eaLnBrk="1" hangingPunct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400" i="1" dirty="0" smtClean="0"/>
              <a:t>Naples – 5</a:t>
            </a:r>
            <a:r>
              <a:rPr lang="en-US" altLang="en-US" sz="2400" i="1" baseline="30000" dirty="0" smtClean="0"/>
              <a:t>TH</a:t>
            </a:r>
            <a:r>
              <a:rPr lang="en-US" altLang="en-US" sz="2400" i="1" dirty="0" smtClean="0"/>
              <a:t> &amp; 6</a:t>
            </a:r>
            <a:r>
              <a:rPr lang="en-US" altLang="en-US" sz="2400" i="1" baseline="30000" dirty="0" smtClean="0"/>
              <a:t>TH</a:t>
            </a:r>
            <a:r>
              <a:rPr lang="en-US" altLang="en-US" sz="2400" i="1" dirty="0" smtClean="0"/>
              <a:t> Fleets</a:t>
            </a:r>
          </a:p>
          <a:p>
            <a:pPr lvl="1" eaLnBrk="1" hangingPunct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400" i="1" dirty="0" smtClean="0"/>
              <a:t>Rota – 6</a:t>
            </a:r>
            <a:r>
              <a:rPr lang="en-US" altLang="en-US" sz="2400" i="1" baseline="30000" dirty="0" smtClean="0"/>
              <a:t>TH</a:t>
            </a:r>
            <a:r>
              <a:rPr lang="en-US" altLang="en-US" sz="2400" i="1" dirty="0" smtClean="0"/>
              <a:t> Fleet</a:t>
            </a:r>
          </a:p>
          <a:p>
            <a:pPr lvl="1" eaLnBrk="1" hangingPunct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Enhancing the US-Host Nations &amp; International Relationships</a:t>
            </a:r>
          </a:p>
          <a:p>
            <a:pPr lvl="1" eaLnBrk="1" hangingPunct="1">
              <a:spcBef>
                <a:spcPts val="30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Enjoying the safety &amp; freedom overseas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54F918-696F-4226-8312-A88E17B2CDE7}" type="slidenum">
              <a:rPr lang="en-US" altLang="en-US" sz="1200"/>
              <a:pPr eaLnBrk="1" hangingPunct="1"/>
              <a:t>35</a:t>
            </a:fld>
            <a:endParaRPr lang="en-US" alt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0879"/>
            <a:ext cx="1905000" cy="12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50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2300"/>
            <a:ext cx="6629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FDNF Jobs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6324600" cy="1219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3100" dirty="0" smtClean="0"/>
              <a:t>Over 600 “overseas” positions &amp; growing including: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6F0A-CF24-4220-A477-FD0ECECBD73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-169333" y="2057400"/>
            <a:ext cx="4495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Project Teams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</a:pPr>
            <a:r>
              <a:rPr lang="en-US" altLang="en-US" dirty="0">
                <a:latin typeface="+mn-lt"/>
              </a:rPr>
              <a:t>	</a:t>
            </a:r>
            <a:r>
              <a:rPr lang="en-US" altLang="en-US" dirty="0" smtClean="0"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including CVN</a:t>
            </a:r>
            <a:endParaRPr lang="en-US" altLang="en-US" sz="2400" dirty="0">
              <a:latin typeface="+mn-lt"/>
            </a:endParaRP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Fleet </a:t>
            </a:r>
            <a:r>
              <a:rPr lang="en-US" altLang="en-US" dirty="0">
                <a:latin typeface="+mn-lt"/>
              </a:rPr>
              <a:t>Tech Support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Project </a:t>
            </a:r>
            <a:r>
              <a:rPr lang="en-US" altLang="en-US" dirty="0">
                <a:latin typeface="+mn-lt"/>
              </a:rPr>
              <a:t>Management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Industrial </a:t>
            </a:r>
            <a:r>
              <a:rPr lang="en-US" altLang="en-US" dirty="0">
                <a:latin typeface="+mn-lt"/>
              </a:rPr>
              <a:t>Support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Business </a:t>
            </a:r>
            <a:r>
              <a:rPr lang="en-US" altLang="en-US" dirty="0">
                <a:latin typeface="+mn-lt"/>
              </a:rPr>
              <a:t>Office</a:t>
            </a: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Lifting &amp; </a:t>
            </a:r>
            <a:r>
              <a:rPr lang="en-US" altLang="en-US" dirty="0" smtClean="0">
                <a:latin typeface="+mn-lt"/>
              </a:rPr>
              <a:t>Handling</a:t>
            </a: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Production Control</a:t>
            </a:r>
            <a:endParaRPr lang="en-US" altLang="en-US" dirty="0">
              <a:latin typeface="+mn-lt"/>
            </a:endParaRP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Financial Mgmt</a:t>
            </a:r>
            <a:endParaRPr lang="en-US" altLang="en-US" dirty="0">
              <a:latin typeface="+mn-lt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048506" y="2514600"/>
            <a:ext cx="3886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Engineering 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QA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ESH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Combat Systems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Electronics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IT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+mn-lt"/>
              </a:rPr>
              <a:t>Logistics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ct val="80000"/>
            </a:pPr>
            <a:r>
              <a:rPr lang="en-US" altLang="en-US" dirty="0" smtClean="0">
                <a:latin typeface="+mn-lt"/>
              </a:rPr>
              <a:t>…and more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6019800"/>
            <a:ext cx="7924800" cy="51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9728" indent="0" eaLnBrk="1" hangingPunct="1">
              <a:spcBef>
                <a:spcPct val="0"/>
              </a:spcBef>
              <a:buClr>
                <a:srgbClr val="002060"/>
              </a:buClr>
              <a:buSzPct val="55000"/>
            </a:pPr>
            <a:r>
              <a:rPr lang="en-US" altLang="en-US" sz="3000" i="1" dirty="0" smtClean="0">
                <a:latin typeface="+mn-lt"/>
              </a:rPr>
              <a:t>Typically 150+ job openings every year…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134469"/>
            <a:ext cx="2153412" cy="219456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02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21763"/>
            <a:ext cx="6248399" cy="811210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Globalize Your Career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347714" cy="251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MAKE YOUR MOVE!!!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C:\Users\Rob\AppData\Local\Microsoft\Windows\Temporary Internet Files\Content.Outlook\NU2IUCLM\FDNF Sustainment Logo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4000"/>
            <a:ext cx="1905000" cy="1342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16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755"/>
            <a:ext cx="8229600" cy="8961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Globalizing Your Career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rgbClr val="002060"/>
                </a:solidFill>
              </a:rPr>
              <a:t> Rota, Naples &amp; Bahrain Tours POC - 				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3000" dirty="0">
                <a:solidFill>
                  <a:srgbClr val="002060"/>
                </a:solidFill>
              </a:rPr>
              <a:t>	</a:t>
            </a:r>
            <a:r>
              <a:rPr lang="en-US" sz="3000" dirty="0" smtClean="0">
                <a:solidFill>
                  <a:srgbClr val="002060"/>
                </a:solidFill>
              </a:rPr>
              <a:t>					</a:t>
            </a:r>
            <a:r>
              <a:rPr lang="en-US" sz="2800" dirty="0" smtClean="0">
                <a:solidFill>
                  <a:srgbClr val="36001B"/>
                </a:solidFill>
                <a:hlinkClick r:id="rId3"/>
              </a:rPr>
              <a:t>Xenia.Dean@eu.navy.mil</a:t>
            </a:r>
            <a:endParaRPr lang="en-US" sz="2800" dirty="0" smtClean="0">
              <a:solidFill>
                <a:srgbClr val="36001B"/>
              </a:solidFill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2060"/>
                </a:solidFill>
              </a:rPr>
              <a:t>Watch for our Website opening soon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Japan Tours Website (SRF &amp; PSNS Det)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2060"/>
                </a:solidFill>
                <a:hlinkClick r:id="rId4"/>
              </a:rPr>
              <a:t>http://www.navsea.navy.mil/Home/RMC/</a:t>
            </a:r>
          </a:p>
          <a:p>
            <a:pPr marL="457200" lvl="1" indent="0" algn="ctr"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US" sz="2600" dirty="0" smtClean="0">
                <a:solidFill>
                  <a:srgbClr val="002060"/>
                </a:solidFill>
                <a:hlinkClick r:id="rId4"/>
              </a:rPr>
              <a:t>SRFJRMC/JapanTours.aspx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endParaRPr lang="en-US" sz="2600" dirty="0" smtClean="0">
              <a:solidFill>
                <a:srgbClr val="002060"/>
              </a:solidFill>
              <a:hlinkClick r:id="rId5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2060"/>
                </a:solidFill>
              </a:rPr>
              <a:t>www.srf.navy.mil or </a:t>
            </a:r>
            <a:r>
              <a:rPr lang="en-US" sz="2600" dirty="0" smtClean="0">
                <a:solidFill>
                  <a:srgbClr val="002060"/>
                </a:solidFill>
                <a:hlinkClick r:id="rId6"/>
              </a:rPr>
              <a:t>jobs@srf.navy.mil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2060"/>
                </a:solidFill>
              </a:rPr>
              <a:t>Visit our Facebook site for latest job </a:t>
            </a:r>
            <a:r>
              <a:rPr lang="en-US" sz="2600" dirty="0" smtClean="0">
                <a:solidFill>
                  <a:srgbClr val="002060"/>
                </a:solidFill>
              </a:rPr>
              <a:t>openings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2060"/>
                </a:solidFill>
              </a:rPr>
              <a:t>SRF-JRMC: Linchpin of the </a:t>
            </a:r>
            <a:r>
              <a:rPr lang="en-US" sz="2600" dirty="0" smtClean="0">
                <a:solidFill>
                  <a:srgbClr val="002060"/>
                </a:solidFill>
              </a:rPr>
              <a:t>Pacific Video </a:t>
            </a:r>
          </a:p>
          <a:p>
            <a:pPr marL="457200" lvl="1" indent="0"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	- </a:t>
            </a:r>
            <a:r>
              <a:rPr lang="en-US" sz="2600" dirty="0">
                <a:solidFill>
                  <a:srgbClr val="002060"/>
                </a:solidFill>
                <a:hlinkClick r:id="rId7"/>
              </a:rPr>
              <a:t>https://</a:t>
            </a:r>
            <a:r>
              <a:rPr lang="en-US" sz="2600" dirty="0" smtClean="0">
                <a:solidFill>
                  <a:srgbClr val="002060"/>
                </a:solidFill>
                <a:hlinkClick r:id="rId7"/>
              </a:rPr>
              <a:t>youtu.be/sq0SHrF9VzU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Other sources include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USAJOBS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800" dirty="0" smtClean="0">
                <a:solidFill>
                  <a:srgbClr val="002060"/>
                </a:solidFill>
              </a:rPr>
              <a:t> Base Websites for each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6F0A-CF24-4220-A477-FD0ECECBD73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05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54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of a Lifetime…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Globalize Your Career!</a:t>
            </a:r>
            <a:endParaRPr lang="en-US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8" y="2160590"/>
            <a:ext cx="8001002" cy="3880773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Join the FDNF team making a difference for today and tomorrow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Be part of the solution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 smtClean="0"/>
              <a:t>Give your career a jump start today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6F0A-CF24-4220-A477-FD0ECECBD73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743271"/>
            <a:ext cx="7315200" cy="12926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up notifications for positions on USAJOBs:</a:t>
            </a:r>
          </a:p>
          <a:p>
            <a:r>
              <a:rPr lang="en-US" sz="2000" dirty="0" smtClean="0"/>
              <a:t>https</a:t>
            </a:r>
            <a:r>
              <a:rPr lang="en-US" sz="2000" dirty="0"/>
              <a:t>://www.usajobs.gov/Help/how-to/search/save/</a:t>
            </a:r>
          </a:p>
          <a:p>
            <a:r>
              <a:rPr lang="en-US" sz="2000" dirty="0"/>
              <a:t>https://www.usajobs.gov/Help/faq/search/job/not-posted/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Deployed ships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590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3700" b="1" dirty="0" smtClean="0">
                <a:solidFill>
                  <a:srgbClr val="360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…plus LCS rotations</a:t>
            </a:r>
          </a:p>
          <a:p>
            <a:pPr algn="l">
              <a:spcBef>
                <a:spcPts val="300"/>
              </a:spcBef>
            </a:pPr>
            <a:r>
              <a:rPr 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3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FDNF ship = 3 US ships </a:t>
            </a:r>
            <a:r>
              <a:rPr 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deploying</a:t>
            </a:r>
            <a:endParaRPr lang="en-US" sz="3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3" descr="J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925781" cy="20116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14" descr="CVN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8" y="1143000"/>
            <a:ext cx="2930537" cy="20116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11" descr="SH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893798" cy="20116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12" descr="b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429000"/>
            <a:ext cx="2908636" cy="20116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3678881" y="942474"/>
            <a:ext cx="186782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1 CVN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1 LHD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1 LCC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3 CGs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1 LPD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13 DDGs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2 LSDs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8 MCMs</a:t>
            </a:r>
          </a:p>
          <a:p>
            <a:pPr algn="ctr"/>
            <a:r>
              <a:rPr lang="en-US" sz="3400" b="1" dirty="0" smtClean="0">
                <a:solidFill>
                  <a:srgbClr val="36001B"/>
                </a:solidFill>
              </a:rPr>
              <a:t>10 PCs</a:t>
            </a:r>
            <a:endParaRPr lang="en-US" sz="3400" b="1" dirty="0">
              <a:solidFill>
                <a:srgbClr val="3600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Rob\AppData\Local\Microsoft\Windows\Temporary Internet Files\Content.Outlook\NU2IUCLM\FDNF Sustainment Logo 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019800" cy="4241359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30396"/>
            <a:ext cx="8123738" cy="1320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Globalize Your Career!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8561" y="6041363"/>
            <a:ext cx="8229600" cy="76200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sz="9600" b="1" dirty="0" smtClean="0"/>
              <a:t>QUESTIONS</a:t>
            </a:r>
            <a:endParaRPr lang="en-US" sz="9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7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33" y="609600"/>
            <a:ext cx="4114801" cy="1320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048000"/>
            <a:ext cx="8458200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Back-up Slides</a:t>
            </a:r>
            <a:endParaRPr lang="en-US" sz="48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…Globalize your career!</a:t>
            </a: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 descr="PSNS Det FY10 emblom 50 ST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4120"/>
            <a:ext cx="2468879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54257983"/>
              </p:ext>
            </p:extLst>
          </p:nvPr>
        </p:nvGraphicFramePr>
        <p:xfrm>
          <a:off x="152400" y="304800"/>
          <a:ext cx="227674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Photo Editor Photo" r:id="rId5" imgW="8828571" imgH="8869013" progId="">
                  <p:embed/>
                </p:oleObj>
              </mc:Choice>
              <mc:Fallback>
                <p:oleObj name="Photo Editor Photo" r:id="rId5" imgW="8828571" imgH="886901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227674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:\Users\Elizabeth.Chalmers\Desktop\FDRMC_Logo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1364"/>
            <a:ext cx="2808696" cy="181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8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858001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</a:rPr>
              <a:t>Career-enhancing Opportunities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12163"/>
            <a:ext cx="7924800" cy="50292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r>
              <a:rPr lang="en-US" altLang="en-US" sz="9600" b="1" dirty="0" smtClean="0"/>
              <a:t>“Senior level” experience </a:t>
            </a:r>
            <a:r>
              <a:rPr lang="en-US" altLang="en-US" sz="96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8000" dirty="0" smtClean="0"/>
              <a:t>Supervisory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8000" dirty="0" smtClean="0"/>
              <a:t>Project Management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8000" dirty="0" smtClean="0"/>
              <a:t>Large amount of responsibility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8000" dirty="0" smtClean="0"/>
              <a:t>NAVSEA Line of Sight for SYD pers/CRMC for RMC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8000" dirty="0" smtClean="0"/>
              <a:t>Diversity in exposure to multiple platforms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8000" dirty="0" smtClean="0"/>
              <a:t>Demanding FDNF environment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8000" dirty="0" smtClean="0"/>
              <a:t>Expanding future career horizons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8000" dirty="0"/>
              <a:t>Diverse workforce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8000" dirty="0"/>
              <a:t>Improve your communication skills faster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8000" dirty="0"/>
              <a:t>Build your leadership skills faster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8000" dirty="0"/>
              <a:t>Develop performance-improving kills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8000" dirty="0"/>
              <a:t>Boost your promotion </a:t>
            </a:r>
            <a:r>
              <a:rPr lang="en-US" sz="8000" dirty="0" smtClean="0"/>
              <a:t>potential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8000" dirty="0"/>
              <a:t>Diverse fast pasted opportunities to bridge your talents into areas of career </a:t>
            </a:r>
            <a:r>
              <a:rPr lang="en-US" sz="8000" dirty="0" smtClean="0"/>
              <a:t>growth</a:t>
            </a:r>
            <a:endParaRPr lang="en-US" altLang="en-US" sz="6400" dirty="0" smtClean="0"/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D2A78F-DC39-4E0F-BC79-F235C693C438}" type="slidenum">
              <a:rPr lang="en-US" altLang="en-US" sz="1200"/>
              <a:pPr eaLnBrk="1" hangingPunct="1"/>
              <a:t>42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431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Employment Incentives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4648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Post Allowance (PAL) – TAX FREE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Based on Salary and number of dependents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>
                <a:solidFill>
                  <a:schemeClr val="tx1"/>
                </a:solidFill>
              </a:rPr>
              <a:t>Ranges from: $8,000-$18,000 per year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4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Housing Allowance (LQA) – TAX FREE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Based on Pay grade and dependents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Roughly $43,600-$66,300 per year (depending on location)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4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Leave Benefits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Can carry over up to 360 hrs/yr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Allowed to retain on the books when you return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Home Leave available after 24-months of continuous service abroad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Accumulates at 5 days/year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4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9600" dirty="0" smtClean="0"/>
              <a:t>Renewal Agreement Travel (RAT)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Roundtrip travel to states for entire family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After first tour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7200" dirty="0" smtClean="0"/>
              <a:t>Every two years thereafter</a:t>
            </a:r>
          </a:p>
          <a:p>
            <a:pPr lvl="2" eaLnBrk="1" hangingPunct="1">
              <a:lnSpc>
                <a:spcPct val="85000"/>
              </a:lnSpc>
              <a:buFont typeface="Wingdings" panose="05000000000000000000" pitchFamily="2" charset="2"/>
              <a:buChar char="q"/>
            </a:pPr>
            <a:endParaRPr lang="en-US" altLang="en-US" sz="2400" dirty="0" smtClean="0"/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9F7EE1-5906-4AFC-9C00-EDFE0A6505DE}" type="slidenum">
              <a:rPr lang="en-US" altLang="en-US" sz="1200"/>
              <a:pPr eaLnBrk="1" hangingPunct="1"/>
              <a:t>43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845755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308372"/>
            <a:ext cx="6347713" cy="1320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Extra Pay and Allowances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83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7200" dirty="0" smtClean="0"/>
              <a:t>What do you get when overseas?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Post Allowance* (TAX FREE) is not a direct % it is based on spendable income.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/>
              <a:t>Differs by location (Examples are for a GS-12)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/>
              <a:t>Naples 	</a:t>
            </a:r>
            <a:r>
              <a:rPr lang="en-US" sz="6400" dirty="0" smtClean="0"/>
              <a:t>20%</a:t>
            </a:r>
            <a:endParaRPr lang="en-US" sz="6400" dirty="0"/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Rota    </a:t>
            </a:r>
            <a:r>
              <a:rPr lang="en-US" sz="6400" dirty="0"/>
              <a:t>	</a:t>
            </a:r>
            <a:r>
              <a:rPr lang="en-US" sz="6400" dirty="0" smtClean="0"/>
              <a:t>10%</a:t>
            </a:r>
            <a:endParaRPr lang="en-US" sz="6400" dirty="0"/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/>
              <a:t>Bahrain	</a:t>
            </a:r>
            <a:r>
              <a:rPr lang="en-US" sz="6400" dirty="0" smtClean="0"/>
              <a:t>20% (</a:t>
            </a:r>
            <a:r>
              <a:rPr lang="en-US" sz="6400" b="1" dirty="0" smtClean="0"/>
              <a:t>about 10% of pay</a:t>
            </a:r>
            <a:r>
              <a:rPr lang="en-US" sz="6400" dirty="0" smtClean="0"/>
              <a:t>)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Japan	25%</a:t>
            </a:r>
            <a:endParaRPr lang="en-US" sz="6400" dirty="0"/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LQA 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5600" dirty="0" smtClean="0"/>
              <a:t>Differs by location (Examples are for a GS-12)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/>
              <a:t>Naples </a:t>
            </a:r>
            <a:r>
              <a:rPr lang="en-US" sz="6400" dirty="0" smtClean="0"/>
              <a:t>		$43,200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Rota    		$33,300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Bahrain	$47,300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Sasebo		$32,500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6400" dirty="0" smtClean="0"/>
              <a:t>Yokosuka	$45,700</a:t>
            </a:r>
            <a:endParaRPr lang="en-US" sz="56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</a:rPr>
              <a:t>Post Differential Bahrain Only 	15%  </a:t>
            </a:r>
            <a:endParaRPr lang="en-US" sz="64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</a:rPr>
              <a:t>Sunday Premium Bahrain Only 	</a:t>
            </a:r>
            <a:r>
              <a:rPr lang="en-US" sz="6400" dirty="0" smtClean="0">
                <a:solidFill>
                  <a:prstClr val="black"/>
                </a:solidFill>
              </a:rPr>
              <a:t> 25% = 2 hrs = 5% of 40 hrs (so it is 5% of base) </a:t>
            </a:r>
            <a:endParaRPr lang="en-US" sz="6400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3"/>
            <a:endParaRPr lang="en-US" sz="18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6603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*Post allowance % differ by location and can be found on </a:t>
            </a:r>
          </a:p>
          <a:p>
            <a:r>
              <a:rPr lang="en-US" sz="1600" dirty="0" smtClean="0"/>
              <a:t>the State Dept</a:t>
            </a:r>
            <a:r>
              <a:rPr lang="en-US" sz="1600" dirty="0"/>
              <a:t> website </a:t>
            </a:r>
            <a:r>
              <a:rPr lang="en-US" sz="1600" dirty="0" smtClean="0"/>
              <a:t>  https</a:t>
            </a:r>
            <a:r>
              <a:rPr lang="en-US" sz="1600" dirty="0"/>
              <a:t>://www.state.gov/m/fsi/tc/31361.htm</a:t>
            </a:r>
          </a:p>
        </p:txBody>
      </p:sp>
    </p:spTree>
    <p:extLst>
      <p:ext uri="{BB962C8B-B14F-4D97-AF65-F5344CB8AC3E}">
        <p14:creationId xmlns:p14="http://schemas.microsoft.com/office/powerpoint/2010/main" val="6616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6347713" cy="685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 What Does This Mean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1019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Bahrain Costs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/>
              <a:t>Average utilities 	</a:t>
            </a:r>
            <a:r>
              <a:rPr lang="en-US" sz="3400" dirty="0" smtClean="0"/>
              <a:t>$0 (Covered by LQA)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chemeClr val="tx1"/>
                </a:solidFill>
              </a:rPr>
              <a:t>Cable and Internet	</a:t>
            </a:r>
            <a:r>
              <a:rPr lang="en-US" sz="3400" dirty="0" smtClean="0">
                <a:solidFill>
                  <a:schemeClr val="tx1"/>
                </a:solidFill>
              </a:rPr>
              <a:t>$0 (Covered by LQA) </a:t>
            </a:r>
            <a:r>
              <a:rPr lang="en-US" sz="3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Bahrain only</a:t>
            </a:r>
            <a:endParaRPr lang="en-US" sz="34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/>
              <a:t>Commute Cost		</a:t>
            </a:r>
            <a:r>
              <a:rPr lang="en-US" sz="3400" dirty="0" smtClean="0"/>
              <a:t>$50 (Gas </a:t>
            </a:r>
            <a:r>
              <a:rPr lang="en-US" sz="3400" dirty="0"/>
              <a:t>and Auto </a:t>
            </a:r>
            <a:r>
              <a:rPr lang="en-US" sz="3400" dirty="0" smtClean="0"/>
              <a:t>miles month)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Out Of Pocket Rent	$0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Total			$50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US" sz="3000" dirty="0" smtClean="0"/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Norfolk Costs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Average utilities 	$200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>
                <a:solidFill>
                  <a:schemeClr val="tx1"/>
                </a:solidFill>
              </a:rPr>
              <a:t>Cable and Internet	$100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Commute Cost		$400 (Gas and Auto miles month)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Out Of Pocket Rent	$1000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3400" dirty="0" smtClean="0"/>
              <a:t>Total			$1700</a:t>
            </a:r>
          </a:p>
          <a:p>
            <a:pPr marL="393192" lvl="1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000" dirty="0" smtClean="0"/>
              <a:t>                                                    </a:t>
            </a:r>
          </a:p>
          <a:p>
            <a:pPr marL="0" indent="-6858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200" dirty="0" smtClean="0"/>
              <a:t>These represent low figures for Norfolk.</a:t>
            </a:r>
          </a:p>
          <a:p>
            <a:pPr marL="0" indent="-6858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200" dirty="0" smtClean="0"/>
              <a:t>70K base pay in Norfolk:  80k -20,400 (annual out of pocket) $59,600  spending money</a:t>
            </a:r>
          </a:p>
          <a:p>
            <a:pPr marL="0" indent="-6858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200" dirty="0" smtClean="0"/>
              <a:t>70K base pay in Bahrain:  91K -600 (annual out of pocket)      $90,400  spending money</a:t>
            </a:r>
          </a:p>
          <a:p>
            <a:pPr marL="0" indent="-6858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200" dirty="0" smtClean="0"/>
              <a:t>This means you have approximately 30K extra per year before OT</a:t>
            </a:r>
          </a:p>
          <a:p>
            <a:pPr marL="393192" lvl="1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Employment Incentives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Storage and shipment of Household goods (HHG)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Up to 18000 pounds HHG shipped at government expense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HHG not taken to Japan stored at gov’t expense, except </a:t>
            </a:r>
            <a:r>
              <a:rPr lang="en-US" altLang="en-US" dirty="0" smtClean="0"/>
              <a:t>POV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Property Management Services Paid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Let a Professional rent/lease and manage your home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POV Shipment allowed, but not necessary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Will incur out-of-pocket expenses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Incentives available based on position and criticality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dirty="0" smtClean="0"/>
              <a:t>Up to 25% of base pay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Foreign Travel Allowance (FTA)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Allowance for temporary quarters before departing for overseas travel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Relocation Income Tax Allowance (RITA)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Reimbursement of additional Federal, State &amp; local taxes incurred as a result of payments for moving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000" dirty="0" smtClean="0"/>
              <a:t>Moving Expenses Allowance (MEA)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/>
              <a:t>Reimbursement of miscellaneous expenses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CB5AE9-2CDB-4621-B753-EDC076916BD5}" type="slidenum">
              <a:rPr lang="en-US" altLang="en-US" sz="1200"/>
              <a:pPr eaLnBrk="1" hangingPunct="1"/>
              <a:t>46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36782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2300"/>
            <a:ext cx="66294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PSNS Det Yokosuka Jobs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28931"/>
            <a:ext cx="6324600" cy="60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3100" dirty="0" smtClean="0"/>
              <a:t>75 USCS positions including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6F0A-CF24-4220-A477-FD0ECECBD73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1752600"/>
            <a:ext cx="6629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Nuclear Engineers</a:t>
            </a:r>
            <a:endParaRPr lang="en-US" altLang="en-US" dirty="0">
              <a:latin typeface="+mn-lt"/>
            </a:endParaRP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Engineers (various)</a:t>
            </a:r>
            <a:endParaRPr lang="en-US" altLang="en-US" dirty="0">
              <a:latin typeface="+mn-lt"/>
            </a:endParaRP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Engineering Techs (various)</a:t>
            </a:r>
            <a:endParaRPr lang="en-US" altLang="en-US" dirty="0">
              <a:latin typeface="+mn-lt"/>
            </a:endParaRP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Health Physicists/RAD Engineering</a:t>
            </a: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QA Specialist</a:t>
            </a: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ESH Manager</a:t>
            </a: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Supply Manager</a:t>
            </a:r>
            <a:endParaRPr lang="en-US" altLang="en-US" dirty="0">
              <a:latin typeface="+mn-lt"/>
            </a:endParaRP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Trade Supervisors &amp; Leaders</a:t>
            </a: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Material Expeditors</a:t>
            </a:r>
            <a:endParaRPr lang="en-US" altLang="en-US" dirty="0">
              <a:latin typeface="+mn-lt"/>
            </a:endParaRPr>
          </a:p>
          <a:p>
            <a:pPr marL="914400" lvl="1" indent="-457200"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+mn-lt"/>
              </a:rPr>
              <a:t>Production Shop Planners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134469"/>
            <a:ext cx="2153412" cy="219456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6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818" y="487310"/>
            <a:ext cx="8220362" cy="497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19682" y="487310"/>
            <a:ext cx="905164" cy="305360"/>
          </a:xfrm>
          <a:custGeom>
            <a:avLst/>
            <a:gdLst/>
            <a:ahLst/>
            <a:cxnLst/>
            <a:rect l="l" t="t" r="r" b="b"/>
            <a:pathLst>
              <a:path w="995679" h="346075">
                <a:moveTo>
                  <a:pt x="0" y="0"/>
                </a:moveTo>
                <a:lnTo>
                  <a:pt x="995098" y="0"/>
                </a:lnTo>
                <a:lnTo>
                  <a:pt x="995098" y="346007"/>
                </a:lnTo>
                <a:lnTo>
                  <a:pt x="0" y="346007"/>
                </a:lnTo>
                <a:lnTo>
                  <a:pt x="0" y="0"/>
                </a:lnTo>
                <a:close/>
              </a:path>
            </a:pathLst>
          </a:custGeom>
          <a:ln w="456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0055" y="5522655"/>
            <a:ext cx="7792605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616" indent="-230219">
              <a:buFont typeface="Arial"/>
              <a:buChar char="•"/>
              <a:tabLst>
                <a:tab pos="242186" algn="l"/>
              </a:tabLst>
            </a:pPr>
            <a:r>
              <a:rPr sz="2000" spc="22" dirty="0">
                <a:latin typeface="Calibri"/>
                <a:cs typeface="Calibri"/>
              </a:rPr>
              <a:t>M</a:t>
            </a:r>
            <a:r>
              <a:rPr sz="2000" spc="13" dirty="0">
                <a:latin typeface="Calibri"/>
                <a:cs typeface="Calibri"/>
              </a:rPr>
              <a:t>u</a:t>
            </a:r>
            <a:r>
              <a:rPr sz="2000" spc="-18" dirty="0">
                <a:latin typeface="Calibri"/>
                <a:cs typeface="Calibri"/>
              </a:rPr>
              <a:t>s</a:t>
            </a:r>
            <a:r>
              <a:rPr sz="2000" spc="4" dirty="0">
                <a:latin typeface="Calibri"/>
                <a:cs typeface="Calibri"/>
              </a:rPr>
              <a:t>t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h</a:t>
            </a:r>
            <a:r>
              <a:rPr sz="2000" spc="-18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v</a:t>
            </a:r>
            <a:r>
              <a:rPr sz="2000" spc="9" dirty="0">
                <a:latin typeface="Calibri"/>
                <a:cs typeface="Calibri"/>
              </a:rPr>
              <a:t>e</a:t>
            </a:r>
            <a:r>
              <a:rPr sz="2000" spc="18" dirty="0">
                <a:latin typeface="Calibri"/>
                <a:cs typeface="Calibri"/>
              </a:rPr>
              <a:t> </a:t>
            </a:r>
            <a:r>
              <a:rPr sz="2000" spc="9" dirty="0">
                <a:latin typeface="Calibri"/>
                <a:cs typeface="Calibri"/>
              </a:rPr>
              <a:t>a</a:t>
            </a:r>
            <a:r>
              <a:rPr sz="2000" spc="13" dirty="0">
                <a:latin typeface="Calibri"/>
                <a:cs typeface="Calibri"/>
              </a:rPr>
              <a:t> </a:t>
            </a:r>
            <a:r>
              <a:rPr sz="2000" spc="9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9" dirty="0">
                <a:latin typeface="Calibri"/>
                <a:cs typeface="Calibri"/>
              </a:rPr>
              <a:t>A</a:t>
            </a:r>
            <a:r>
              <a:rPr sz="2000" spc="13" dirty="0">
                <a:latin typeface="Calibri"/>
                <a:cs typeface="Calibri"/>
              </a:rPr>
              <a:t> </a:t>
            </a:r>
            <a:r>
              <a:rPr sz="2000" spc="9" dirty="0">
                <a:latin typeface="Calibri"/>
                <a:cs typeface="Calibri"/>
              </a:rPr>
              <a:t>Jo</a:t>
            </a:r>
            <a:r>
              <a:rPr sz="2000" spc="4" dirty="0">
                <a:latin typeface="Calibri"/>
                <a:cs typeface="Calibri"/>
              </a:rPr>
              <a:t>bs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ac</a:t>
            </a:r>
            <a:r>
              <a:rPr sz="2000" spc="-4" dirty="0">
                <a:latin typeface="Calibri"/>
                <a:cs typeface="Calibri"/>
              </a:rPr>
              <a:t>c</a:t>
            </a:r>
            <a:r>
              <a:rPr sz="2000" spc="9" dirty="0">
                <a:latin typeface="Calibri"/>
                <a:cs typeface="Calibri"/>
              </a:rPr>
              <a:t>o</a:t>
            </a:r>
            <a:r>
              <a:rPr sz="2000" spc="13" dirty="0">
                <a:latin typeface="Calibri"/>
                <a:cs typeface="Calibri"/>
              </a:rPr>
              <a:t>u</a:t>
            </a:r>
            <a:r>
              <a:rPr sz="2000" spc="-9" dirty="0">
                <a:latin typeface="Calibri"/>
                <a:cs typeface="Calibri"/>
              </a:rPr>
              <a:t>n</a:t>
            </a:r>
            <a:r>
              <a:rPr sz="2000" spc="4" dirty="0">
                <a:latin typeface="Calibri"/>
                <a:cs typeface="Calibri"/>
              </a:rPr>
              <a:t>t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-13" dirty="0">
                <a:latin typeface="Calibri"/>
                <a:cs typeface="Calibri"/>
              </a:rPr>
              <a:t>t</a:t>
            </a:r>
            <a:r>
              <a:rPr sz="2000" spc="9" dirty="0">
                <a:latin typeface="Calibri"/>
                <a:cs typeface="Calibri"/>
              </a:rPr>
              <a:t>o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app</a:t>
            </a:r>
            <a:r>
              <a:rPr sz="2000" spc="4" dirty="0">
                <a:latin typeface="Calibri"/>
                <a:cs typeface="Calibri"/>
              </a:rPr>
              <a:t>ly</a:t>
            </a:r>
            <a:r>
              <a:rPr sz="2000" spc="18" dirty="0">
                <a:latin typeface="Calibri"/>
                <a:cs typeface="Calibri"/>
              </a:rPr>
              <a:t> </a:t>
            </a:r>
            <a:r>
              <a:rPr sz="2000" spc="-13" dirty="0">
                <a:latin typeface="Calibri"/>
                <a:cs typeface="Calibri"/>
              </a:rPr>
              <a:t>t</a:t>
            </a:r>
            <a:r>
              <a:rPr sz="2000" spc="9" dirty="0">
                <a:latin typeface="Calibri"/>
                <a:cs typeface="Calibri"/>
              </a:rPr>
              <a:t>o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</a:t>
            </a:r>
            <a:r>
              <a:rPr sz="2000" spc="9" dirty="0">
                <a:latin typeface="Calibri"/>
                <a:cs typeface="Calibri"/>
              </a:rPr>
              <a:t>o</a:t>
            </a:r>
            <a:r>
              <a:rPr sz="2000" spc="22" dirty="0">
                <a:latin typeface="Calibri"/>
                <a:cs typeface="Calibri"/>
              </a:rPr>
              <a:t>m</a:t>
            </a:r>
            <a:r>
              <a:rPr sz="2000" spc="13" dirty="0">
                <a:latin typeface="Calibri"/>
                <a:cs typeface="Calibri"/>
              </a:rPr>
              <a:t>p</a:t>
            </a:r>
            <a:r>
              <a:rPr sz="2000" spc="4" dirty="0">
                <a:latin typeface="Calibri"/>
                <a:cs typeface="Calibri"/>
              </a:rPr>
              <a:t>etiti</a:t>
            </a:r>
            <a:r>
              <a:rPr sz="2000" spc="-9" dirty="0">
                <a:latin typeface="Calibri"/>
                <a:cs typeface="Calibri"/>
              </a:rPr>
              <a:t>v</a:t>
            </a:r>
            <a:r>
              <a:rPr sz="2000" spc="9" dirty="0">
                <a:latin typeface="Calibri"/>
                <a:cs typeface="Calibri"/>
              </a:rPr>
              <a:t>e</a:t>
            </a:r>
            <a:r>
              <a:rPr sz="2000" spc="18" dirty="0">
                <a:latin typeface="Calibri"/>
                <a:cs typeface="Calibri"/>
              </a:rPr>
              <a:t> </a:t>
            </a:r>
            <a:r>
              <a:rPr sz="2000" spc="-13" dirty="0">
                <a:latin typeface="Calibri"/>
                <a:cs typeface="Calibri"/>
              </a:rPr>
              <a:t>F</a:t>
            </a:r>
            <a:r>
              <a:rPr sz="2000" spc="18" dirty="0">
                <a:latin typeface="Calibri"/>
                <a:cs typeface="Calibri"/>
              </a:rPr>
              <a:t>e</a:t>
            </a:r>
            <a:r>
              <a:rPr sz="2000" spc="13" dirty="0">
                <a:latin typeface="Calibri"/>
                <a:cs typeface="Calibri"/>
              </a:rPr>
              <a:t>d</a:t>
            </a:r>
            <a:r>
              <a:rPr sz="2000" spc="18" dirty="0">
                <a:latin typeface="Calibri"/>
                <a:cs typeface="Calibri"/>
              </a:rPr>
              <a:t>e</a:t>
            </a:r>
            <a:r>
              <a:rPr sz="2000" spc="-31" dirty="0">
                <a:latin typeface="Calibri"/>
                <a:cs typeface="Calibri"/>
              </a:rPr>
              <a:t>r</a:t>
            </a:r>
            <a:r>
              <a:rPr sz="2000" spc="13" dirty="0">
                <a:latin typeface="Calibri"/>
                <a:cs typeface="Calibri"/>
              </a:rPr>
              <a:t>a</a:t>
            </a:r>
            <a:r>
              <a:rPr sz="2000" spc="4" dirty="0">
                <a:latin typeface="Calibri"/>
                <a:cs typeface="Calibri"/>
              </a:rPr>
              <a:t>l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13" dirty="0">
                <a:latin typeface="Calibri"/>
                <a:cs typeface="Calibri"/>
              </a:rPr>
              <a:t>p</a:t>
            </a:r>
            <a:r>
              <a:rPr sz="2000" spc="4" dirty="0">
                <a:latin typeface="Calibri"/>
                <a:cs typeface="Calibri"/>
              </a:rPr>
              <a:t>ositio</a:t>
            </a:r>
            <a:r>
              <a:rPr sz="2000" spc="13" dirty="0">
                <a:latin typeface="Calibri"/>
                <a:cs typeface="Calibri"/>
              </a:rPr>
              <a:t>n</a:t>
            </a:r>
            <a:r>
              <a:rPr sz="2000" spc="4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241616" indent="-230219">
              <a:spcBef>
                <a:spcPts val="54"/>
              </a:spcBef>
              <a:buFont typeface="Arial"/>
              <a:buChar char="•"/>
              <a:tabLst>
                <a:tab pos="242186" algn="l"/>
              </a:tabLst>
            </a:pPr>
            <a:r>
              <a:rPr sz="2000" spc="13" dirty="0">
                <a:latin typeface="Calibri"/>
                <a:cs typeface="Calibri"/>
              </a:rPr>
              <a:t>u</a:t>
            </a:r>
            <a:r>
              <a:rPr sz="2000" spc="4" dirty="0">
                <a:latin typeface="Calibri"/>
                <a:cs typeface="Calibri"/>
              </a:rPr>
              <a:t>s</a:t>
            </a:r>
            <a:r>
              <a:rPr sz="2000" spc="13" dirty="0">
                <a:latin typeface="Calibri"/>
                <a:cs typeface="Calibri"/>
              </a:rPr>
              <a:t>a</a:t>
            </a:r>
            <a:r>
              <a:rPr sz="2000" spc="4" dirty="0">
                <a:latin typeface="Calibri"/>
                <a:cs typeface="Calibri"/>
              </a:rPr>
              <a:t>jobs</a:t>
            </a:r>
            <a:r>
              <a:rPr sz="2000" spc="18" dirty="0">
                <a:latin typeface="Calibri"/>
                <a:cs typeface="Calibri"/>
              </a:rPr>
              <a:t>.</a:t>
            </a:r>
            <a:r>
              <a:rPr sz="2000" spc="-4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9" dirty="0">
                <a:latin typeface="Calibri"/>
                <a:cs typeface="Calibri"/>
              </a:rPr>
              <a:t>v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991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302300"/>
            <a:ext cx="66294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</a:rPr>
              <a:t>Applicant Eligibility Documentation </a:t>
            </a:r>
            <a:r>
              <a:rPr lang="en-US" sz="4000" dirty="0" smtClean="0">
                <a:solidFill>
                  <a:srgbClr val="FF0000"/>
                </a:solidFill>
              </a:rPr>
              <a:t>Change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53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applicants are required to submit both eligibility and qualification supporting documentation WITH the employment application.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change will impact any individual that will be applying to US civil service positions via the Federal Government's official jobs site USAJOBS.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documentation and inability of the Office of Civilian Human Resources to make an appointment eligibility will result in non-referral for the position.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DON announcements will identify the required documentation.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Internal and external recruitments will have the same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Status candidates (including DON employees) must submit supporting documentation (e.g. SF-50, Transcripts, etc.) to support the claims made in the application.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Utilize the most current pay SF-50 (as opposed to an award action or other non-pay action) in addition to any other pertinent SF-50s to substantiate time-in-grade and/or specialized experience in a specific job series. </a:t>
            </a:r>
          </a:p>
        </p:txBody>
      </p:sp>
    </p:spTree>
    <p:extLst>
      <p:ext uri="{BB962C8B-B14F-4D97-AF65-F5344CB8AC3E}">
        <p14:creationId xmlns:p14="http://schemas.microsoft.com/office/powerpoint/2010/main" val="358577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2955"/>
            <a:ext cx="8229600" cy="94244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Deployed Maintenance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75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map or list FDNF sites</a:t>
            </a:r>
            <a:endParaRPr lang="en-US" dirty="0"/>
          </a:p>
        </p:txBody>
      </p:sp>
      <p:pic>
        <p:nvPicPr>
          <p:cNvPr id="15" name="Picture 24" descr="7F A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6" y="1219200"/>
            <a:ext cx="8128000" cy="518371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5345114" y="2887663"/>
            <a:ext cx="238125" cy="228600"/>
          </a:xfrm>
          <a:prstGeom prst="star5">
            <a:avLst/>
          </a:prstGeom>
          <a:solidFill>
            <a:srgbClr val="0070C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37262" y="2673059"/>
            <a:ext cx="2954338" cy="40862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PSNS&amp;IMF Det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Yokosuka</a:t>
            </a:r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3752057" y="5410201"/>
            <a:ext cx="2801143" cy="761999"/>
          </a:xfrm>
          <a:prstGeom prst="wedgeRoundRectCallout">
            <a:avLst>
              <a:gd name="adj1" fmla="val -19730"/>
              <a:gd name="adj2" fmla="val -53552"/>
              <a:gd name="adj3" fmla="val 16667"/>
            </a:avLst>
          </a:prstGeom>
          <a:solidFill>
            <a:srgbClr val="FFFF99">
              <a:alpha val="89804"/>
            </a:srgb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Strategically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located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deployed Fleets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5702300" y="2740585"/>
            <a:ext cx="241300" cy="228600"/>
          </a:xfrm>
          <a:prstGeom prst="star5">
            <a:avLst/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28599" y="4419600"/>
            <a:ext cx="2928753" cy="2145268"/>
          </a:xfrm>
          <a:prstGeom prst="roundRect">
            <a:avLst/>
          </a:prstGeom>
          <a:solidFill>
            <a:srgbClr val="CCECFF">
              <a:alpha val="69804"/>
            </a:srgbClr>
          </a:solidFill>
          <a:ln w="31750" cap="sq">
            <a:solidFill>
              <a:schemeClr val="accent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Maintenance 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Repair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Modernization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Fleet Tech Assist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Technical Authority 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656263" y="3160713"/>
            <a:ext cx="3030537" cy="442674"/>
          </a:xfrm>
          <a:prstGeom prst="roundRect">
            <a:avLst/>
          </a:prstGeom>
          <a:solidFill>
            <a:srgbClr val="CCFFFF">
              <a:alpha val="90000"/>
            </a:srgb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SRF-JRMC DET Sasebo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514040" y="2673350"/>
            <a:ext cx="241300" cy="228600"/>
          </a:xfrm>
          <a:prstGeom prst="star5">
            <a:avLst/>
          </a:prstGeom>
          <a:solidFill>
            <a:srgbClr val="0070C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702301" y="2133600"/>
            <a:ext cx="2755900" cy="442674"/>
          </a:xfrm>
          <a:prstGeom prst="roundRect">
            <a:avLst/>
          </a:prstGeom>
          <a:solidFill>
            <a:srgbClr val="CCFFFF">
              <a:alpha val="90000"/>
            </a:srgb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SRF-JRMC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Yokosuka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4419600" y="4114800"/>
            <a:ext cx="238125" cy="228600"/>
          </a:xfrm>
          <a:prstGeom prst="star5">
            <a:avLst/>
          </a:prstGeom>
          <a:solidFill>
            <a:srgbClr val="7030A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007646" y="4419600"/>
            <a:ext cx="2164554" cy="4086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COMLOGWESTPAC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143000" y="2354937"/>
            <a:ext cx="238125" cy="228600"/>
          </a:xfrm>
          <a:prstGeom prst="star5">
            <a:avLst/>
          </a:prstGeom>
          <a:solidFill>
            <a:srgbClr val="0070C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2008516" y="3093426"/>
            <a:ext cx="238125" cy="228600"/>
          </a:xfrm>
          <a:prstGeom prst="star5">
            <a:avLst/>
          </a:prstGeom>
          <a:solidFill>
            <a:srgbClr val="0070C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454633" y="2600253"/>
            <a:ext cx="238125" cy="228600"/>
          </a:xfrm>
          <a:prstGeom prst="star5">
            <a:avLst/>
          </a:prstGeom>
          <a:solidFill>
            <a:srgbClr val="0070C0"/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514600" y="3138726"/>
            <a:ext cx="2601912" cy="442674"/>
          </a:xfrm>
          <a:prstGeom prst="roundRect">
            <a:avLst/>
          </a:prstGeom>
          <a:solidFill>
            <a:srgbClr val="CCFFFF">
              <a:alpha val="90000"/>
            </a:srgb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FDRMC DET Bahrain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535207" y="1981200"/>
            <a:ext cx="2731993" cy="442674"/>
          </a:xfrm>
          <a:prstGeom prst="roundRect">
            <a:avLst/>
          </a:prstGeom>
          <a:solidFill>
            <a:srgbClr val="CCFFFF">
              <a:alpha val="90000"/>
            </a:srgb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FDRMC HQ Naples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774704" y="2649442"/>
            <a:ext cx="2197096" cy="442674"/>
          </a:xfrm>
          <a:prstGeom prst="roundRect">
            <a:avLst/>
          </a:prstGeom>
          <a:solidFill>
            <a:srgbClr val="CCFFFF">
              <a:alpha val="90000"/>
            </a:srgb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20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FDRMC DET Rota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92758" y="3782377"/>
            <a:ext cx="3052154" cy="408623"/>
          </a:xfrm>
          <a:prstGeom prst="roundRect">
            <a:avLst/>
          </a:prstGeom>
          <a:solidFill>
            <a:srgbClr val="CCFFFF">
              <a:alpha val="90000"/>
            </a:srgb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300"/>
              </a:spcAft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~230 FDRMC positions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715000" y="3748326"/>
            <a:ext cx="3030537" cy="408623"/>
          </a:xfrm>
          <a:prstGeom prst="roundRect">
            <a:avLst/>
          </a:prstGeom>
          <a:solidFill>
            <a:srgbClr val="CCFFFF">
              <a:alpha val="90000"/>
            </a:srgb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300"/>
              </a:spcAft>
              <a:defRPr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400 Japan positions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56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837" y="806824"/>
            <a:ext cx="7748879" cy="460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0744" y="669225"/>
            <a:ext cx="8222673" cy="0"/>
          </a:xfrm>
          <a:custGeom>
            <a:avLst/>
            <a:gdLst/>
            <a:ahLst/>
            <a:cxnLst/>
            <a:rect l="l" t="t" r="r" b="b"/>
            <a:pathLst>
              <a:path w="9044940">
                <a:moveTo>
                  <a:pt x="0" y="0"/>
                </a:moveTo>
                <a:lnTo>
                  <a:pt x="9044762" y="0"/>
                </a:lnTo>
              </a:path>
            </a:pathLst>
          </a:custGeom>
          <a:ln w="7088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69868" y="816205"/>
            <a:ext cx="9814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32" y="0"/>
                </a:lnTo>
              </a:path>
            </a:pathLst>
          </a:custGeom>
          <a:ln w="14176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35163" y="3718268"/>
            <a:ext cx="0" cy="1692088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1917404"/>
                </a:moveTo>
                <a:lnTo>
                  <a:pt x="0" y="0"/>
                </a:lnTo>
              </a:path>
            </a:pathLst>
          </a:custGeom>
          <a:ln w="7088">
            <a:solidFill>
              <a:srgbClr val="ACAF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907417" y="3990335"/>
            <a:ext cx="6427932" cy="0"/>
          </a:xfrm>
          <a:custGeom>
            <a:avLst/>
            <a:gdLst/>
            <a:ahLst/>
            <a:cxnLst/>
            <a:rect l="l" t="t" r="r" b="b"/>
            <a:pathLst>
              <a:path w="7070725">
                <a:moveTo>
                  <a:pt x="0" y="0"/>
                </a:moveTo>
                <a:lnTo>
                  <a:pt x="7070651" y="0"/>
                </a:lnTo>
              </a:path>
            </a:pathLst>
          </a:custGeom>
          <a:ln w="7088">
            <a:solidFill>
              <a:srgbClr val="A8AC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94055" y="4728361"/>
            <a:ext cx="1517649" cy="0"/>
          </a:xfrm>
          <a:custGeom>
            <a:avLst/>
            <a:gdLst/>
            <a:ahLst/>
            <a:cxnLst/>
            <a:rect l="l" t="t" r="r" b="b"/>
            <a:pathLst>
              <a:path w="1669414">
                <a:moveTo>
                  <a:pt x="0" y="0"/>
                </a:moveTo>
                <a:lnTo>
                  <a:pt x="1669310" y="0"/>
                </a:lnTo>
              </a:path>
            </a:pathLst>
          </a:custGeom>
          <a:ln w="7088">
            <a:solidFill>
              <a:srgbClr val="6067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78418" y="5213080"/>
            <a:ext cx="6560127" cy="0"/>
          </a:xfrm>
          <a:custGeom>
            <a:avLst/>
            <a:gdLst/>
            <a:ahLst/>
            <a:cxnLst/>
            <a:rect l="l" t="t" r="r" b="b"/>
            <a:pathLst>
              <a:path w="7216140">
                <a:moveTo>
                  <a:pt x="0" y="0"/>
                </a:moveTo>
                <a:lnTo>
                  <a:pt x="7215962" y="0"/>
                </a:lnTo>
              </a:path>
            </a:pathLst>
          </a:custGeom>
          <a:ln w="7088">
            <a:solidFill>
              <a:srgbClr val="ACAF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39296" y="697354"/>
            <a:ext cx="183168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36" dirty="0">
                <a:solidFill>
                  <a:srgbClr val="77426E"/>
                </a:solidFill>
                <a:latin typeface="Times New Roman"/>
                <a:cs typeface="Times New Roman"/>
              </a:rPr>
              <a:t>1111§ </a:t>
            </a:r>
            <a:r>
              <a:rPr sz="500" spc="40" dirty="0">
                <a:solidFill>
                  <a:srgbClr val="77426E"/>
                </a:solidFill>
                <a:latin typeface="Times New Roman"/>
                <a:cs typeface="Times New Roman"/>
              </a:rPr>
              <a:t> </a:t>
            </a:r>
            <a:r>
              <a:rPr sz="500" spc="-9" dirty="0">
                <a:solidFill>
                  <a:srgbClr val="3D3D41"/>
                </a:solidFill>
                <a:latin typeface="Arial"/>
                <a:cs typeface="Arial"/>
              </a:rPr>
              <a:t>An</a:t>
            </a:r>
            <a:r>
              <a:rPr sz="500" spc="-27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3D3D41"/>
                </a:solidFill>
                <a:latin typeface="Arial"/>
                <a:cs typeface="Arial"/>
              </a:rPr>
              <a:t>of</a:t>
            </a:r>
            <a:r>
              <a:rPr sz="500" spc="-90" dirty="0">
                <a:solidFill>
                  <a:srgbClr val="3D3D41"/>
                </a:solidFill>
                <a:latin typeface="Arial"/>
                <a:cs typeface="Arial"/>
              </a:rPr>
              <a:t>f</a:t>
            </a:r>
            <a:r>
              <a:rPr sz="500" spc="-85" dirty="0">
                <a:solidFill>
                  <a:srgbClr val="5E463B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3D3D41"/>
                </a:solidFill>
                <a:latin typeface="Arial"/>
                <a:cs typeface="Arial"/>
              </a:rPr>
              <a:t>c</a:t>
            </a:r>
            <a:r>
              <a:rPr sz="500" spc="-18" dirty="0">
                <a:solidFill>
                  <a:srgbClr val="3D3D41"/>
                </a:solidFill>
                <a:latin typeface="Arial"/>
                <a:cs typeface="Arial"/>
              </a:rPr>
              <a:t>i</a:t>
            </a:r>
            <a:r>
              <a:rPr sz="500" spc="45" dirty="0">
                <a:solidFill>
                  <a:srgbClr val="3D3D41"/>
                </a:solidFill>
                <a:latin typeface="Arial"/>
                <a:cs typeface="Arial"/>
              </a:rPr>
              <a:t>al</a:t>
            </a:r>
            <a:r>
              <a:rPr sz="500" spc="-90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500" spc="13" dirty="0">
                <a:solidFill>
                  <a:srgbClr val="3D3D41"/>
                </a:solidFill>
                <a:latin typeface="Arial"/>
                <a:cs typeface="Arial"/>
              </a:rPr>
              <a:t>webs</a:t>
            </a:r>
            <a:r>
              <a:rPr sz="500" spc="-13" dirty="0">
                <a:solidFill>
                  <a:srgbClr val="3D3D41"/>
                </a:solidFill>
                <a:latin typeface="Arial"/>
                <a:cs typeface="Arial"/>
              </a:rPr>
              <a:t>i</a:t>
            </a:r>
            <a:r>
              <a:rPr sz="500" spc="36" dirty="0">
                <a:solidFill>
                  <a:srgbClr val="3D3D41"/>
                </a:solidFill>
                <a:latin typeface="Arial"/>
                <a:cs typeface="Arial"/>
              </a:rPr>
              <a:t>te</a:t>
            </a:r>
            <a:r>
              <a:rPr sz="500" spc="-54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3D3D41"/>
                </a:solidFill>
                <a:latin typeface="Arial"/>
                <a:cs typeface="Arial"/>
              </a:rPr>
              <a:t>of</a:t>
            </a:r>
            <a:r>
              <a:rPr sz="500" spc="-40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3D3D41"/>
                </a:solidFill>
                <a:latin typeface="Arial"/>
                <a:cs typeface="Arial"/>
              </a:rPr>
              <a:t>the</a:t>
            </a:r>
            <a:r>
              <a:rPr sz="500" spc="-22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500" spc="36" dirty="0">
                <a:solidFill>
                  <a:srgbClr val="3D3D41"/>
                </a:solidFill>
                <a:latin typeface="Arial"/>
                <a:cs typeface="Arial"/>
              </a:rPr>
              <a:t>Un</a:t>
            </a:r>
            <a:r>
              <a:rPr sz="500" spc="-40" dirty="0">
                <a:solidFill>
                  <a:srgbClr val="3D3D41"/>
                </a:solidFill>
                <a:latin typeface="Arial"/>
                <a:cs typeface="Arial"/>
              </a:rPr>
              <a:t>i</a:t>
            </a:r>
            <a:r>
              <a:rPr sz="500" spc="27" dirty="0">
                <a:solidFill>
                  <a:srgbClr val="3D3D41"/>
                </a:solidFill>
                <a:latin typeface="Arial"/>
                <a:cs typeface="Arial"/>
              </a:rPr>
              <a:t>ted</a:t>
            </a:r>
            <a:r>
              <a:rPr sz="500" spc="-63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500" spc="4" dirty="0">
                <a:solidFill>
                  <a:srgbClr val="3D3D41"/>
                </a:solidFill>
                <a:latin typeface="Arial"/>
                <a:cs typeface="Arial"/>
              </a:rPr>
              <a:t>States</a:t>
            </a:r>
            <a:r>
              <a:rPr sz="500" spc="-45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500" spc="9" dirty="0">
                <a:solidFill>
                  <a:srgbClr val="3D3D41"/>
                </a:solidFill>
                <a:latin typeface="Arial"/>
                <a:cs typeface="Arial"/>
              </a:rPr>
              <a:t>government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3498" y="881031"/>
            <a:ext cx="12573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b="1" spc="-58" dirty="0">
                <a:solidFill>
                  <a:srgbClr val="973636"/>
                </a:solidFill>
                <a:latin typeface="Arial"/>
                <a:cs typeface="Arial"/>
              </a:rPr>
              <a:t>U</a:t>
            </a:r>
            <a:r>
              <a:rPr sz="2200" b="1" spc="-117" dirty="0">
                <a:solidFill>
                  <a:srgbClr val="973636"/>
                </a:solidFill>
                <a:latin typeface="Arial"/>
                <a:cs typeface="Arial"/>
              </a:rPr>
              <a:t>S</a:t>
            </a:r>
            <a:r>
              <a:rPr sz="2200" b="1" spc="-265" dirty="0">
                <a:solidFill>
                  <a:srgbClr val="973636"/>
                </a:solidFill>
                <a:latin typeface="Arial"/>
                <a:cs typeface="Arial"/>
              </a:rPr>
              <a:t>A</a:t>
            </a:r>
            <a:r>
              <a:rPr sz="2200" b="1" spc="-193" dirty="0">
                <a:solidFill>
                  <a:srgbClr val="973636"/>
                </a:solidFill>
                <a:latin typeface="Arial"/>
                <a:cs typeface="Arial"/>
              </a:rPr>
              <a:t>J</a:t>
            </a:r>
            <a:r>
              <a:rPr sz="2200" b="1" spc="-206" dirty="0">
                <a:solidFill>
                  <a:srgbClr val="973636"/>
                </a:solidFill>
                <a:latin typeface="Arial"/>
                <a:cs typeface="Arial"/>
              </a:rPr>
              <a:t>O</a:t>
            </a:r>
            <a:r>
              <a:rPr sz="2200" b="1" spc="-233" dirty="0">
                <a:solidFill>
                  <a:srgbClr val="973636"/>
                </a:solidFill>
                <a:latin typeface="Arial"/>
                <a:cs typeface="Arial"/>
              </a:rPr>
              <a:t>B</a:t>
            </a:r>
            <a:r>
              <a:rPr sz="2200" b="1" spc="-49" dirty="0">
                <a:solidFill>
                  <a:srgbClr val="973636"/>
                </a:solidFill>
                <a:latin typeface="Arial"/>
                <a:cs typeface="Arial"/>
              </a:rPr>
              <a:t>s</a:t>
            </a:r>
            <a:r>
              <a:rPr sz="2200" b="1" spc="-247" dirty="0">
                <a:solidFill>
                  <a:srgbClr val="CA9595"/>
                </a:solidFill>
                <a:latin typeface="Arial"/>
                <a:cs typeface="Arial"/>
              </a:rPr>
              <a:t>·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8087" y="758840"/>
            <a:ext cx="718127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981"/>
            <a:r>
              <a:rPr sz="2100" spc="-287" dirty="0">
                <a:solidFill>
                  <a:srgbClr val="365B90"/>
                </a:solidFill>
                <a:latin typeface="Times New Roman"/>
                <a:cs typeface="Times New Roman"/>
              </a:rPr>
              <a:t>_. </a:t>
            </a:r>
            <a:r>
              <a:rPr sz="2100" spc="-242" dirty="0">
                <a:solidFill>
                  <a:srgbClr val="365B90"/>
                </a:solidFill>
                <a:latin typeface="Times New Roman"/>
                <a:cs typeface="Times New Roman"/>
              </a:rPr>
              <a:t> </a:t>
            </a:r>
            <a:r>
              <a:rPr sz="2100" spc="1736" dirty="0">
                <a:solidFill>
                  <a:srgbClr val="CDCDCD"/>
                </a:solidFill>
                <a:latin typeface="Times New Roman"/>
                <a:cs typeface="Times New Roman"/>
              </a:rPr>
              <a:t>1</a:t>
            </a:r>
            <a:endParaRPr sz="2100" dirty="0">
              <a:latin typeface="Times New Roman"/>
              <a:cs typeface="Times New Roman"/>
            </a:endParaRPr>
          </a:p>
          <a:p>
            <a:pPr marL="11397">
              <a:spcBef>
                <a:spcPts val="72"/>
              </a:spcBef>
            </a:pPr>
            <a:r>
              <a:rPr sz="800" spc="31" dirty="0">
                <a:solidFill>
                  <a:srgbClr val="365B90"/>
                </a:solidFill>
                <a:latin typeface="Arial"/>
                <a:cs typeface="Arial"/>
              </a:rPr>
              <a:t>Brandi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8050" y="3044393"/>
            <a:ext cx="76488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874" algn="ctr">
              <a:lnSpc>
                <a:spcPts val="3459"/>
              </a:lnSpc>
            </a:pPr>
            <a:r>
              <a:rPr sz="3000" spc="-404" dirty="0">
                <a:solidFill>
                  <a:srgbClr val="365B90"/>
                </a:solidFill>
                <a:latin typeface="Courier New"/>
                <a:cs typeface="Courier New"/>
              </a:rPr>
              <a:t>1</a:t>
            </a:r>
            <a:r>
              <a:rPr sz="3000" spc="67" dirty="0">
                <a:solidFill>
                  <a:srgbClr val="365B90"/>
                </a:solidFill>
                <a:latin typeface="Courier New"/>
                <a:cs typeface="Courier New"/>
              </a:rPr>
              <a:t>3</a:t>
            </a:r>
            <a:endParaRPr sz="3000" dirty="0">
              <a:latin typeface="Courier New"/>
              <a:cs typeface="Courier New"/>
            </a:endParaRPr>
          </a:p>
          <a:p>
            <a:pPr algn="ctr">
              <a:lnSpc>
                <a:spcPts val="929"/>
              </a:lnSpc>
            </a:pPr>
            <a:r>
              <a:rPr sz="900" spc="-45" dirty="0">
                <a:solidFill>
                  <a:srgbClr val="365B90"/>
                </a:solidFill>
                <a:latin typeface="Arial"/>
                <a:cs typeface="Arial"/>
              </a:rPr>
              <a:t>APPLICATIONS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2196" y="4283354"/>
            <a:ext cx="14097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u="sng" spc="-85" dirty="0">
                <a:solidFill>
                  <a:srgbClr val="31415B"/>
                </a:solidFill>
                <a:latin typeface="Times New Roman"/>
                <a:cs typeface="Times New Roman"/>
              </a:rPr>
              <a:t>Fi</a:t>
            </a:r>
            <a:r>
              <a:rPr sz="1000" u="sng" spc="-112" dirty="0">
                <a:solidFill>
                  <a:srgbClr val="31415B"/>
                </a:solidFill>
                <a:latin typeface="Times New Roman"/>
                <a:cs typeface="Times New Roman"/>
              </a:rPr>
              <a:t> </a:t>
            </a:r>
            <a:r>
              <a:rPr sz="1000" u="sng" spc="-27" dirty="0">
                <a:solidFill>
                  <a:srgbClr val="31415B"/>
                </a:solidFill>
                <a:latin typeface="Times New Roman"/>
                <a:cs typeface="Times New Roman"/>
              </a:rPr>
              <a:t>nd</a:t>
            </a:r>
            <a:r>
              <a:rPr sz="1000" u="sng" spc="117" dirty="0">
                <a:solidFill>
                  <a:srgbClr val="31415B"/>
                </a:solidFill>
                <a:latin typeface="Times New Roman"/>
                <a:cs typeface="Times New Roman"/>
              </a:rPr>
              <a:t> </a:t>
            </a:r>
            <a:r>
              <a:rPr sz="900" u="sng" spc="76" dirty="0">
                <a:solidFill>
                  <a:srgbClr val="31415B"/>
                </a:solidFill>
                <a:latin typeface="Arial"/>
                <a:cs typeface="Arial"/>
              </a:rPr>
              <a:t>&amp;</a:t>
            </a:r>
            <a:r>
              <a:rPr sz="900" u="sng" spc="-18" dirty="0">
                <a:solidFill>
                  <a:srgbClr val="31415B"/>
                </a:solidFill>
                <a:latin typeface="Arial"/>
                <a:cs typeface="Arial"/>
              </a:rPr>
              <a:t> </a:t>
            </a:r>
            <a:r>
              <a:rPr sz="1000" u="sng" spc="31" dirty="0">
                <a:solidFill>
                  <a:srgbClr val="31415B"/>
                </a:solidFill>
                <a:latin typeface="Times New Roman"/>
                <a:cs typeface="Times New Roman"/>
              </a:rPr>
              <a:t>filter</a:t>
            </a:r>
            <a:r>
              <a:rPr sz="1000" u="sng" spc="36" dirty="0">
                <a:solidFill>
                  <a:srgbClr val="31415B"/>
                </a:solidFill>
                <a:latin typeface="Times New Roman"/>
                <a:cs typeface="Times New Roman"/>
              </a:rPr>
              <a:t> </a:t>
            </a:r>
            <a:r>
              <a:rPr sz="1000" u="sng" spc="-13" dirty="0">
                <a:solidFill>
                  <a:srgbClr val="31415B"/>
                </a:solidFill>
                <a:latin typeface="Times New Roman"/>
                <a:cs typeface="Times New Roman"/>
              </a:rPr>
              <a:t>a</a:t>
            </a:r>
            <a:r>
              <a:rPr sz="1000" u="sng" spc="-153" dirty="0">
                <a:solidFill>
                  <a:srgbClr val="31415B"/>
                </a:solidFill>
                <a:latin typeface="Times New Roman"/>
                <a:cs typeface="Times New Roman"/>
              </a:rPr>
              <a:t> </a:t>
            </a:r>
            <a:r>
              <a:rPr sz="1000" u="sng" spc="-27" dirty="0">
                <a:solidFill>
                  <a:srgbClr val="31415B"/>
                </a:solidFill>
                <a:latin typeface="Times New Roman"/>
                <a:cs typeface="Times New Roman"/>
              </a:rPr>
              <a:t>P-P-lications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0536" y="4231304"/>
            <a:ext cx="1448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500" spc="40" dirty="0">
                <a:solidFill>
                  <a:srgbClr val="31415B"/>
                </a:solidFill>
                <a:latin typeface="Arial"/>
                <a:cs typeface="Arial"/>
              </a:rPr>
              <a:t>+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5967" y="3762937"/>
            <a:ext cx="342900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49" dirty="0">
                <a:solidFill>
                  <a:srgbClr val="31415B"/>
                </a:solidFill>
                <a:latin typeface="Arial"/>
                <a:cs typeface="Arial"/>
              </a:rPr>
              <a:t>Act</a:t>
            </a:r>
            <a:r>
              <a:rPr sz="800" spc="13" dirty="0">
                <a:solidFill>
                  <a:srgbClr val="31415B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1415B"/>
                </a:solidFill>
                <a:latin typeface="Arial"/>
                <a:cs typeface="Arial"/>
              </a:rPr>
              <a:t>ve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85140" y="3762937"/>
            <a:ext cx="426027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-9" dirty="0">
                <a:solidFill>
                  <a:srgbClr val="2B74B3"/>
                </a:solidFill>
                <a:latin typeface="Arial"/>
                <a:cs typeface="Arial"/>
              </a:rPr>
              <a:t>Arch</a:t>
            </a:r>
            <a:r>
              <a:rPr sz="800" dirty="0">
                <a:solidFill>
                  <a:srgbClr val="2B74B3"/>
                </a:solidFill>
                <a:latin typeface="Arial"/>
                <a:cs typeface="Arial"/>
              </a:rPr>
              <a:t>ived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9093" y="4809144"/>
            <a:ext cx="10823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dirty="0">
                <a:solidFill>
                  <a:srgbClr val="3D3D41"/>
                </a:solidFill>
                <a:latin typeface="Arial"/>
                <a:cs typeface="Arial"/>
              </a:rPr>
              <a:t>Sort</a:t>
            </a:r>
            <a:r>
              <a:rPr sz="800" spc="-45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41"/>
                </a:solidFill>
                <a:latin typeface="Arial"/>
                <a:cs typeface="Arial"/>
              </a:rPr>
              <a:t>by</a:t>
            </a:r>
            <a:r>
              <a:rPr sz="800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900" spc="-99" dirty="0">
                <a:solidFill>
                  <a:srgbClr val="62677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626770"/>
                </a:solidFill>
                <a:latin typeface="Arial"/>
                <a:cs typeface="Arial"/>
              </a:rPr>
              <a:t> </a:t>
            </a:r>
            <a:r>
              <a:rPr sz="900" spc="58" dirty="0">
                <a:solidFill>
                  <a:srgbClr val="626770"/>
                </a:solidFill>
                <a:latin typeface="Arial"/>
                <a:cs typeface="Arial"/>
              </a:rPr>
              <a:t> </a:t>
            </a:r>
            <a:r>
              <a:rPr sz="800" spc="-22" dirty="0">
                <a:solidFill>
                  <a:srgbClr val="3D3D41"/>
                </a:solidFill>
                <a:latin typeface="Arial"/>
                <a:cs typeface="Arial"/>
              </a:rPr>
              <a:t>Last</a:t>
            </a:r>
            <a:r>
              <a:rPr sz="800" spc="-63" dirty="0">
                <a:solidFill>
                  <a:srgbClr val="3D3D4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41"/>
                </a:solidFill>
                <a:latin typeface="Arial"/>
                <a:cs typeface="Arial"/>
              </a:rPr>
              <a:t>updated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6079" y="4800873"/>
            <a:ext cx="11025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314" dirty="0">
                <a:solidFill>
                  <a:srgbClr val="2A2A2A"/>
                </a:solidFill>
                <a:latin typeface="Arial"/>
                <a:cs typeface="Arial"/>
              </a:rPr>
              <a:t>v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31127" y="4785456"/>
            <a:ext cx="8151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381" dirty="0">
                <a:solidFill>
                  <a:srgbClr val="2B74B3"/>
                </a:solidFill>
                <a:latin typeface="Times New Roman"/>
                <a:cs typeface="Times New Roman"/>
              </a:rPr>
              <a:t>0</a:t>
            </a:r>
            <a:r>
              <a:rPr sz="1000" spc="-130" dirty="0">
                <a:solidFill>
                  <a:srgbClr val="2B74B3"/>
                </a:solidFill>
                <a:latin typeface="Times New Roman"/>
                <a:cs typeface="Times New Roman"/>
              </a:rPr>
              <a:t> </a:t>
            </a:r>
            <a:r>
              <a:rPr sz="800" spc="67" dirty="0">
                <a:solidFill>
                  <a:srgbClr val="2B74B3"/>
                </a:solidFill>
                <a:latin typeface="Arial"/>
                <a:cs typeface="Arial"/>
              </a:rPr>
              <a:t>Not</a:t>
            </a:r>
            <a:r>
              <a:rPr sz="800" spc="-40" dirty="0">
                <a:solidFill>
                  <a:srgbClr val="2B74B3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2B74B3"/>
                </a:solidFill>
                <a:latin typeface="Arial"/>
                <a:cs typeface="Arial"/>
              </a:rPr>
              <a:t>ficat</a:t>
            </a:r>
            <a:r>
              <a:rPr sz="800" spc="67" dirty="0">
                <a:solidFill>
                  <a:srgbClr val="2B74B3"/>
                </a:solidFill>
                <a:latin typeface="Arial"/>
                <a:cs typeface="Arial"/>
              </a:rPr>
              <a:t>i</a:t>
            </a:r>
            <a:r>
              <a:rPr sz="800" spc="36" dirty="0">
                <a:solidFill>
                  <a:srgbClr val="2B74B3"/>
                </a:solidFill>
                <a:latin typeface="Arial"/>
                <a:cs typeface="Arial"/>
              </a:rPr>
              <a:t>ons</a:t>
            </a:r>
            <a:endParaRPr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573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310" y="697794"/>
            <a:ext cx="7725379" cy="462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62175" y="566828"/>
            <a:ext cx="8219786" cy="0"/>
          </a:xfrm>
          <a:custGeom>
            <a:avLst/>
            <a:gdLst/>
            <a:ahLst/>
            <a:cxnLst/>
            <a:rect l="l" t="t" r="r" b="b"/>
            <a:pathLst>
              <a:path w="9041765">
                <a:moveTo>
                  <a:pt x="0" y="0"/>
                </a:moveTo>
                <a:lnTo>
                  <a:pt x="9041615" y="0"/>
                </a:lnTo>
              </a:path>
            </a:pathLst>
          </a:custGeom>
          <a:ln w="706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62927" y="706977"/>
            <a:ext cx="0" cy="430306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098"/>
                </a:moveTo>
                <a:lnTo>
                  <a:pt x="0" y="0"/>
                </a:lnTo>
              </a:path>
            </a:pathLst>
          </a:custGeom>
          <a:ln w="10591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328775" y="2781195"/>
            <a:ext cx="0" cy="934571"/>
          </a:xfrm>
          <a:custGeom>
            <a:avLst/>
            <a:gdLst/>
            <a:ahLst/>
            <a:cxnLst/>
            <a:rect l="l" t="t" r="r" b="b"/>
            <a:pathLst>
              <a:path h="1059179">
                <a:moveTo>
                  <a:pt x="0" y="1058910"/>
                </a:moveTo>
                <a:lnTo>
                  <a:pt x="0" y="0"/>
                </a:lnTo>
              </a:path>
            </a:pathLst>
          </a:custGeom>
          <a:ln w="49427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409014" y="2781195"/>
            <a:ext cx="0" cy="694765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787123"/>
                </a:moveTo>
                <a:lnTo>
                  <a:pt x="0" y="0"/>
                </a:lnTo>
              </a:path>
            </a:pathLst>
          </a:custGeom>
          <a:ln w="14122">
            <a:solidFill>
              <a:srgbClr val="2B3B5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287503" y="3693727"/>
            <a:ext cx="2063750" cy="0"/>
          </a:xfrm>
          <a:custGeom>
            <a:avLst/>
            <a:gdLst/>
            <a:ahLst/>
            <a:cxnLst/>
            <a:rect l="l" t="t" r="r" b="b"/>
            <a:pathLst>
              <a:path w="2270125">
                <a:moveTo>
                  <a:pt x="0" y="0"/>
                </a:moveTo>
                <a:lnTo>
                  <a:pt x="2270112" y="0"/>
                </a:lnTo>
              </a:path>
            </a:pathLst>
          </a:custGeom>
          <a:ln w="49427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900052" y="3883708"/>
            <a:ext cx="6422735" cy="0"/>
          </a:xfrm>
          <a:custGeom>
            <a:avLst/>
            <a:gdLst/>
            <a:ahLst/>
            <a:cxnLst/>
            <a:rect l="l" t="t" r="r" b="b"/>
            <a:pathLst>
              <a:path w="7065009">
                <a:moveTo>
                  <a:pt x="0" y="0"/>
                </a:moveTo>
                <a:lnTo>
                  <a:pt x="7064535" y="0"/>
                </a:lnTo>
              </a:path>
            </a:pathLst>
          </a:custGeom>
          <a:ln w="7061">
            <a:solidFill>
              <a:srgbClr val="A8AC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36783" y="594574"/>
            <a:ext cx="183514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76" dirty="0">
                <a:solidFill>
                  <a:srgbClr val="774472"/>
                </a:solidFill>
                <a:latin typeface="Times New Roman"/>
                <a:cs typeface="Times New Roman"/>
              </a:rPr>
              <a:t>11111§ </a:t>
            </a:r>
            <a:r>
              <a:rPr sz="500" spc="36" dirty="0">
                <a:solidFill>
                  <a:srgbClr val="774472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B3B3D"/>
                </a:solidFill>
                <a:latin typeface="Arial"/>
                <a:cs typeface="Arial"/>
              </a:rPr>
              <a:t>An</a:t>
            </a:r>
            <a:r>
              <a:rPr sz="500" spc="-22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3B3B3D"/>
                </a:solidFill>
                <a:latin typeface="Arial"/>
                <a:cs typeface="Arial"/>
              </a:rPr>
              <a:t>official</a:t>
            </a:r>
            <a:r>
              <a:rPr sz="500" spc="-40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500" spc="9" dirty="0">
                <a:solidFill>
                  <a:srgbClr val="3B3B3D"/>
                </a:solidFill>
                <a:latin typeface="Arial"/>
                <a:cs typeface="Arial"/>
              </a:rPr>
              <a:t>webs</a:t>
            </a:r>
            <a:r>
              <a:rPr sz="500" spc="-9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500" spc="36" dirty="0">
                <a:solidFill>
                  <a:srgbClr val="3B3B3D"/>
                </a:solidFill>
                <a:latin typeface="Arial"/>
                <a:cs typeface="Arial"/>
              </a:rPr>
              <a:t>te</a:t>
            </a:r>
            <a:r>
              <a:rPr sz="500" spc="-5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3B3B3D"/>
                </a:solidFill>
                <a:latin typeface="Arial"/>
                <a:cs typeface="Arial"/>
              </a:rPr>
              <a:t>of</a:t>
            </a:r>
            <a:r>
              <a:rPr sz="500" spc="-4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3B3B3D"/>
                </a:solidFill>
                <a:latin typeface="Arial"/>
                <a:cs typeface="Arial"/>
              </a:rPr>
              <a:t>the</a:t>
            </a:r>
            <a:r>
              <a:rPr sz="500" spc="-22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3B3B3D"/>
                </a:solidFill>
                <a:latin typeface="Arial"/>
                <a:cs typeface="Arial"/>
              </a:rPr>
              <a:t>United</a:t>
            </a:r>
            <a:r>
              <a:rPr sz="500" spc="-6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500" spc="4" dirty="0">
                <a:solidFill>
                  <a:srgbClr val="3B3B3D"/>
                </a:solidFill>
                <a:latin typeface="Arial"/>
                <a:cs typeface="Arial"/>
              </a:rPr>
              <a:t>States</a:t>
            </a:r>
            <a:r>
              <a:rPr sz="500" spc="-4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3B3B3D"/>
                </a:solidFill>
                <a:latin typeface="Arial"/>
                <a:cs typeface="Arial"/>
              </a:rPr>
              <a:t>g</a:t>
            </a:r>
            <a:r>
              <a:rPr sz="500" spc="-4" dirty="0">
                <a:solidFill>
                  <a:srgbClr val="3B3B3D"/>
                </a:solidFill>
                <a:latin typeface="Arial"/>
                <a:cs typeface="Arial"/>
              </a:rPr>
              <a:t>o</a:t>
            </a:r>
            <a:r>
              <a:rPr sz="500" spc="27" dirty="0">
                <a:solidFill>
                  <a:srgbClr val="4D4B56"/>
                </a:solidFill>
                <a:latin typeface="Arial"/>
                <a:cs typeface="Arial"/>
              </a:rPr>
              <a:t>v</a:t>
            </a:r>
            <a:r>
              <a:rPr sz="500" spc="18" dirty="0">
                <a:solidFill>
                  <a:srgbClr val="3B3B3D"/>
                </a:solidFill>
                <a:latin typeface="Arial"/>
                <a:cs typeface="Arial"/>
              </a:rPr>
              <a:t>ernment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965" y="773717"/>
            <a:ext cx="125037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b="1" spc="-90" dirty="0">
                <a:solidFill>
                  <a:srgbClr val="973636"/>
                </a:solidFill>
                <a:latin typeface="Arial"/>
                <a:cs typeface="Arial"/>
              </a:rPr>
              <a:t>U</a:t>
            </a:r>
            <a:r>
              <a:rPr sz="2200" b="1" spc="-256" dirty="0">
                <a:solidFill>
                  <a:srgbClr val="973636"/>
                </a:solidFill>
                <a:latin typeface="Arial"/>
                <a:cs typeface="Arial"/>
              </a:rPr>
              <a:t>S</a:t>
            </a:r>
            <a:r>
              <a:rPr sz="2200" b="1" spc="-112" dirty="0">
                <a:solidFill>
                  <a:srgbClr val="973636"/>
                </a:solidFill>
                <a:latin typeface="Arial"/>
                <a:cs typeface="Arial"/>
              </a:rPr>
              <a:t>A</a:t>
            </a:r>
            <a:r>
              <a:rPr sz="2200" b="1" spc="-206" dirty="0">
                <a:solidFill>
                  <a:srgbClr val="973636"/>
                </a:solidFill>
                <a:latin typeface="Arial"/>
                <a:cs typeface="Arial"/>
              </a:rPr>
              <a:t>JO</a:t>
            </a:r>
            <a:r>
              <a:rPr sz="2200" b="1" spc="-233" dirty="0">
                <a:solidFill>
                  <a:srgbClr val="973636"/>
                </a:solidFill>
                <a:latin typeface="Arial"/>
                <a:cs typeface="Arial"/>
              </a:rPr>
              <a:t>B</a:t>
            </a:r>
            <a:r>
              <a:rPr sz="2200" b="1" spc="-4" dirty="0">
                <a:solidFill>
                  <a:srgbClr val="973636"/>
                </a:solidFill>
                <a:latin typeface="Arial"/>
                <a:cs typeface="Arial"/>
              </a:rPr>
              <a:t>s</a:t>
            </a:r>
            <a:r>
              <a:rPr sz="2200" b="1" spc="-310" dirty="0">
                <a:solidFill>
                  <a:srgbClr val="BD7C7E"/>
                </a:solidFill>
                <a:latin typeface="Arial"/>
                <a:cs typeface="Arial"/>
              </a:rPr>
              <a:t>·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2349" y="684589"/>
            <a:ext cx="57496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11">
              <a:lnSpc>
                <a:spcPts val="2369"/>
              </a:lnSpc>
            </a:pPr>
            <a:r>
              <a:rPr sz="2100" b="1" spc="-345" dirty="0">
                <a:solidFill>
                  <a:srgbClr val="365B90"/>
                </a:solidFill>
                <a:latin typeface="Times New Roman"/>
                <a:cs typeface="Times New Roman"/>
              </a:rPr>
              <a:t>.a. </a:t>
            </a:r>
            <a:r>
              <a:rPr sz="2100" b="1" spc="-220" dirty="0">
                <a:solidFill>
                  <a:srgbClr val="365B90"/>
                </a:solidFill>
                <a:latin typeface="Times New Roman"/>
                <a:cs typeface="Times New Roman"/>
              </a:rPr>
              <a:t> </a:t>
            </a:r>
            <a:r>
              <a:rPr sz="2100" b="1" spc="866" dirty="0">
                <a:solidFill>
                  <a:srgbClr val="CFCFCF"/>
                </a:solidFill>
                <a:latin typeface="Times New Roman"/>
                <a:cs typeface="Times New Roman"/>
              </a:rPr>
              <a:t>I</a:t>
            </a:r>
            <a:endParaRPr sz="2100" dirty="0">
              <a:latin typeface="Times New Roman"/>
              <a:cs typeface="Times New Roman"/>
            </a:endParaRPr>
          </a:p>
          <a:p>
            <a:pPr marL="11397">
              <a:lnSpc>
                <a:spcPts val="969"/>
              </a:lnSpc>
            </a:pPr>
            <a:r>
              <a:rPr sz="900" spc="-31" dirty="0">
                <a:solidFill>
                  <a:srgbClr val="365B90"/>
                </a:solidFill>
                <a:latin typeface="Times New Roman"/>
                <a:cs typeface="Times New Roman"/>
              </a:rPr>
              <a:t>Bra</a:t>
            </a:r>
            <a:r>
              <a:rPr sz="900" spc="-94" dirty="0">
                <a:solidFill>
                  <a:srgbClr val="365B90"/>
                </a:solidFill>
                <a:latin typeface="Times New Roman"/>
                <a:cs typeface="Times New Roman"/>
              </a:rPr>
              <a:t> </a:t>
            </a:r>
            <a:r>
              <a:rPr sz="900" spc="13" dirty="0">
                <a:solidFill>
                  <a:srgbClr val="365B90"/>
                </a:solidFill>
                <a:latin typeface="Times New Roman"/>
                <a:cs typeface="Times New Roman"/>
              </a:rPr>
              <a:t>ndi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0838" y="2956568"/>
            <a:ext cx="91959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02" algn="ctr">
              <a:lnSpc>
                <a:spcPts val="3010"/>
              </a:lnSpc>
            </a:pPr>
            <a:r>
              <a:rPr sz="2600" b="1" spc="40" dirty="0">
                <a:solidFill>
                  <a:srgbClr val="365B90"/>
                </a:solidFill>
                <a:latin typeface="Arial"/>
                <a:cs typeface="Arial"/>
              </a:rPr>
              <a:t>0</a:t>
            </a:r>
            <a:endParaRPr sz="2600" dirty="0">
              <a:latin typeface="Arial"/>
              <a:cs typeface="Arial"/>
            </a:endParaRPr>
          </a:p>
          <a:p>
            <a:pPr algn="ctr">
              <a:lnSpc>
                <a:spcPts val="965"/>
              </a:lnSpc>
            </a:pPr>
            <a:r>
              <a:rPr sz="900" spc="-72" dirty="0">
                <a:solidFill>
                  <a:srgbClr val="365B90"/>
                </a:solidFill>
                <a:latin typeface="Arial"/>
                <a:cs typeface="Arial"/>
              </a:rPr>
              <a:t>SAVED</a:t>
            </a:r>
            <a:r>
              <a:rPr sz="900" spc="-13" dirty="0">
                <a:solidFill>
                  <a:srgbClr val="365B90"/>
                </a:solidFill>
                <a:latin typeface="Arial"/>
                <a:cs typeface="Arial"/>
              </a:rPr>
              <a:t> </a:t>
            </a:r>
            <a:r>
              <a:rPr sz="900" spc="-72" dirty="0">
                <a:solidFill>
                  <a:srgbClr val="365B90"/>
                </a:solidFill>
                <a:latin typeface="Arial"/>
                <a:cs typeface="Arial"/>
              </a:rPr>
              <a:t>SEARCHES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1079" y="3645296"/>
            <a:ext cx="33366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dirty="0">
                <a:solidFill>
                  <a:srgbClr val="33415B"/>
                </a:solidFill>
                <a:latin typeface="Times New Roman"/>
                <a:cs typeface="Times New Roman"/>
              </a:rPr>
              <a:t>Active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3970" y="3645296"/>
            <a:ext cx="4052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54" dirty="0">
                <a:solidFill>
                  <a:srgbClr val="2D74B3"/>
                </a:solidFill>
                <a:latin typeface="Times New Roman"/>
                <a:cs typeface="Times New Roman"/>
              </a:rPr>
              <a:t>Archived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4421" y="4193332"/>
            <a:ext cx="151938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b="1" dirty="0">
                <a:solidFill>
                  <a:srgbClr val="3B3B3D"/>
                </a:solidFill>
                <a:latin typeface="Arial"/>
                <a:cs typeface="Arial"/>
              </a:rPr>
              <a:t>Begin </a:t>
            </a:r>
            <a:r>
              <a:rPr sz="1100" b="1" spc="9" dirty="0">
                <a:solidFill>
                  <a:srgbClr val="3B3B3D"/>
                </a:solidFill>
                <a:latin typeface="Arial"/>
                <a:cs typeface="Arial"/>
              </a:rPr>
              <a:t>your</a:t>
            </a:r>
            <a:r>
              <a:rPr sz="1100" b="1" spc="-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1100" b="1" spc="27" dirty="0">
                <a:solidFill>
                  <a:srgbClr val="3B3B3D"/>
                </a:solidFill>
                <a:latin typeface="Arial"/>
                <a:cs typeface="Arial"/>
              </a:rPr>
              <a:t>job</a:t>
            </a:r>
            <a:r>
              <a:rPr sz="1100" b="1" spc="13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1100" b="1" spc="-9" dirty="0">
                <a:solidFill>
                  <a:srgbClr val="3B3B3D"/>
                </a:solidFill>
                <a:latin typeface="Arial"/>
                <a:cs typeface="Arial"/>
              </a:rPr>
              <a:t>search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5588" y="4858682"/>
            <a:ext cx="475095" cy="287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800" b="1" spc="-679" baseline="-21680" dirty="0">
                <a:solidFill>
                  <a:srgbClr val="E2383B"/>
                </a:solidFill>
                <a:latin typeface="Times New Roman"/>
                <a:cs typeface="Times New Roman"/>
              </a:rPr>
              <a:t>1</a:t>
            </a:r>
            <a:r>
              <a:rPr sz="2800" b="1" spc="-235" baseline="-21680" dirty="0">
                <a:solidFill>
                  <a:srgbClr val="E2383B"/>
                </a:solidFill>
                <a:latin typeface="Times New Roman"/>
                <a:cs typeface="Times New Roman"/>
              </a:rPr>
              <a:t> </a:t>
            </a:r>
            <a:r>
              <a:rPr sz="900" spc="-99" dirty="0">
                <a:solidFill>
                  <a:srgbClr val="62677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626770"/>
                </a:solidFill>
                <a:latin typeface="Arial"/>
                <a:cs typeface="Arial"/>
              </a:rPr>
              <a:t> </a:t>
            </a:r>
            <a:r>
              <a:rPr sz="900" spc="31" dirty="0">
                <a:solidFill>
                  <a:srgbClr val="626770"/>
                </a:solidFill>
                <a:latin typeface="Arial"/>
                <a:cs typeface="Arial"/>
              </a:rPr>
              <a:t> </a:t>
            </a:r>
            <a:r>
              <a:rPr sz="900" spc="9" dirty="0">
                <a:solidFill>
                  <a:srgbClr val="3B3B3D"/>
                </a:solidFill>
                <a:latin typeface="Times New Roman"/>
                <a:cs typeface="Times New Roman"/>
              </a:rPr>
              <a:t>J</a:t>
            </a:r>
            <a:r>
              <a:rPr sz="900" spc="102" dirty="0">
                <a:solidFill>
                  <a:srgbClr val="3B3B3D"/>
                </a:solidFill>
                <a:latin typeface="Times New Roman"/>
                <a:cs typeface="Times New Roman"/>
              </a:rPr>
              <a:t>a</a:t>
            </a:r>
            <a:r>
              <a:rPr sz="900" spc="-31" dirty="0">
                <a:solidFill>
                  <a:srgbClr val="3B3B3D"/>
                </a:solidFill>
                <a:latin typeface="Times New Roman"/>
                <a:cs typeface="Times New Roman"/>
              </a:rPr>
              <a:t>pan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4793" y="4609705"/>
            <a:ext cx="3680691" cy="485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874" marR="4559" indent="-86047">
              <a:lnSpc>
                <a:spcPct val="165900"/>
              </a:lnSpc>
              <a:tabLst>
                <a:tab pos="3038435" algn="l"/>
                <a:tab pos="3156963" algn="l"/>
              </a:tabLst>
            </a:pPr>
            <a:r>
              <a:rPr sz="1000" b="1" u="sng" dirty="0">
                <a:solidFill>
                  <a:srgbClr val="31A1C8"/>
                </a:solidFill>
                <a:latin typeface="Times New Roman"/>
                <a:cs typeface="Times New Roman"/>
              </a:rPr>
              <a:t> 		</a:t>
            </a:r>
            <a:r>
              <a:rPr sz="1000" b="1" dirty="0">
                <a:solidFill>
                  <a:srgbClr val="31A1C8"/>
                </a:solidFill>
                <a:latin typeface="Times New Roman"/>
                <a:cs typeface="Times New Roman"/>
              </a:rPr>
              <a:t>	</a:t>
            </a:r>
            <a:r>
              <a:rPr sz="1000" b="1" spc="49" dirty="0">
                <a:solidFill>
                  <a:srgbClr val="31A1C8"/>
                </a:solidFill>
                <a:latin typeface="Times New Roman"/>
                <a:cs typeface="Times New Roman"/>
              </a:rPr>
              <a:t>9</a:t>
            </a:r>
            <a:r>
              <a:rPr sz="1000" b="1" spc="-102" dirty="0">
                <a:solidFill>
                  <a:srgbClr val="31A1C8"/>
                </a:solidFill>
                <a:latin typeface="Times New Roman"/>
                <a:cs typeface="Times New Roman"/>
              </a:rPr>
              <a:t> </a:t>
            </a:r>
            <a:r>
              <a:rPr sz="900" spc="-36" dirty="0">
                <a:solidFill>
                  <a:srgbClr val="3B3B3D"/>
                </a:solidFill>
                <a:latin typeface="Times New Roman"/>
                <a:cs typeface="Times New Roman"/>
              </a:rPr>
              <a:t>Location </a:t>
            </a:r>
            <a:r>
              <a:rPr sz="900" spc="-54" dirty="0">
                <a:solidFill>
                  <a:srgbClr val="AEAEAE"/>
                </a:solidFill>
                <a:latin typeface="Times New Roman"/>
                <a:cs typeface="Times New Roman"/>
              </a:rPr>
              <a:t>J</a:t>
            </a:r>
            <a:r>
              <a:rPr sz="900" spc="-328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76" dirty="0">
                <a:solidFill>
                  <a:srgbClr val="AEAEAE"/>
                </a:solidFill>
                <a:latin typeface="Times New Roman"/>
                <a:cs typeface="Times New Roman"/>
              </a:rPr>
              <a:t>o</a:t>
            </a:r>
            <a:r>
              <a:rPr sz="900" spc="-350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54" dirty="0">
                <a:solidFill>
                  <a:srgbClr val="AEAEAE"/>
                </a:solidFill>
                <a:latin typeface="Times New Roman"/>
                <a:cs typeface="Times New Roman"/>
              </a:rPr>
              <a:t>b</a:t>
            </a:r>
            <a:r>
              <a:rPr sz="900" spc="-251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9" dirty="0">
                <a:solidFill>
                  <a:srgbClr val="AEAEAE"/>
                </a:solidFill>
                <a:latin typeface="Times New Roman"/>
                <a:cs typeface="Times New Roman"/>
              </a:rPr>
              <a:t>t</a:t>
            </a:r>
            <a:r>
              <a:rPr sz="900" spc="-453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9" dirty="0">
                <a:solidFill>
                  <a:srgbClr val="AEAEAE"/>
                </a:solidFill>
                <a:latin typeface="Times New Roman"/>
                <a:cs typeface="Times New Roman"/>
              </a:rPr>
              <a:t>i</a:t>
            </a:r>
            <a:r>
              <a:rPr sz="900" spc="-22" dirty="0">
                <a:solidFill>
                  <a:srgbClr val="AEAEAE"/>
                </a:solidFill>
                <a:latin typeface="Times New Roman"/>
                <a:cs typeface="Times New Roman"/>
              </a:rPr>
              <a:t>t</a:t>
            </a:r>
            <a:r>
              <a:rPr sz="900" spc="-399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18" dirty="0">
                <a:solidFill>
                  <a:srgbClr val="AEAEAE"/>
                </a:solidFill>
                <a:latin typeface="Times New Roman"/>
                <a:cs typeface="Times New Roman"/>
              </a:rPr>
              <a:t>l</a:t>
            </a:r>
            <a:r>
              <a:rPr sz="900" spc="-193" dirty="0">
                <a:solidFill>
                  <a:srgbClr val="AEAEAE"/>
                </a:solidFill>
                <a:latin typeface="Times New Roman"/>
                <a:cs typeface="Times New Roman"/>
              </a:rPr>
              <a:t>e</a:t>
            </a:r>
            <a:r>
              <a:rPr sz="900" spc="-278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99" dirty="0">
                <a:solidFill>
                  <a:srgbClr val="AEAEAE"/>
                </a:solidFill>
                <a:latin typeface="Times New Roman"/>
                <a:cs typeface="Times New Roman"/>
              </a:rPr>
              <a:t>,</a:t>
            </a:r>
            <a:r>
              <a:rPr sz="900" spc="-399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27" dirty="0">
                <a:solidFill>
                  <a:srgbClr val="AEAEAE"/>
                </a:solidFill>
                <a:latin typeface="Times New Roman"/>
                <a:cs typeface="Times New Roman"/>
              </a:rPr>
              <a:t>d</a:t>
            </a:r>
            <a:r>
              <a:rPr sz="900" spc="-453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18" dirty="0">
                <a:solidFill>
                  <a:srgbClr val="AEAEAE"/>
                </a:solidFill>
                <a:latin typeface="Times New Roman"/>
                <a:cs typeface="Times New Roman"/>
              </a:rPr>
              <a:t>e</a:t>
            </a:r>
            <a:r>
              <a:rPr sz="900" spc="-399" dirty="0">
                <a:solidFill>
                  <a:srgbClr val="AEAEAE"/>
                </a:solidFill>
                <a:latin typeface="Times New Roman"/>
                <a:cs typeface="Times New Roman"/>
              </a:rPr>
              <a:t>p</a:t>
            </a:r>
            <a:r>
              <a:rPr sz="900" spc="-76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130" dirty="0">
                <a:solidFill>
                  <a:srgbClr val="AEAEAE"/>
                </a:solidFill>
                <a:latin typeface="Times New Roman"/>
                <a:cs typeface="Times New Roman"/>
              </a:rPr>
              <a:t>t</a:t>
            </a:r>
            <a:r>
              <a:rPr sz="900" spc="-251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27" dirty="0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sz="900" spc="-153" dirty="0">
                <a:solidFill>
                  <a:srgbClr val="AEAEAE"/>
                </a:solidFill>
                <a:latin typeface="Times New Roman"/>
                <a:cs typeface="Times New Roman"/>
              </a:rPr>
              <a:t>,</a:t>
            </a:r>
            <a:r>
              <a:rPr sz="900" spc="-153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206" dirty="0">
                <a:solidFill>
                  <a:srgbClr val="AEAEAE"/>
                </a:solidFill>
                <a:latin typeface="Times New Roman"/>
                <a:cs typeface="Times New Roman"/>
              </a:rPr>
              <a:t>a</a:t>
            </a:r>
            <a:r>
              <a:rPr sz="900" spc="-224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175" dirty="0">
                <a:solidFill>
                  <a:srgbClr val="AEAEAE"/>
                </a:solidFill>
                <a:latin typeface="Times New Roman"/>
                <a:cs typeface="Times New Roman"/>
              </a:rPr>
              <a:t>g</a:t>
            </a:r>
            <a:r>
              <a:rPr sz="900" spc="-301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54" dirty="0">
                <a:solidFill>
                  <a:srgbClr val="AEAEAE"/>
                </a:solidFill>
                <a:latin typeface="Times New Roman"/>
                <a:cs typeface="Times New Roman"/>
              </a:rPr>
              <a:t>e</a:t>
            </a:r>
            <a:r>
              <a:rPr sz="900" spc="-377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27" dirty="0">
                <a:solidFill>
                  <a:srgbClr val="AEAEAE"/>
                </a:solidFill>
                <a:latin typeface="Times New Roman"/>
                <a:cs typeface="Times New Roman"/>
              </a:rPr>
              <a:t>n</a:t>
            </a:r>
            <a:r>
              <a:rPr sz="900" spc="-399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45" dirty="0">
                <a:solidFill>
                  <a:srgbClr val="AEAEAE"/>
                </a:solidFill>
                <a:latin typeface="Times New Roman"/>
                <a:cs typeface="Times New Roman"/>
              </a:rPr>
              <a:t>c</a:t>
            </a:r>
            <a:r>
              <a:rPr sz="900" spc="-359" dirty="0">
                <a:solidFill>
                  <a:srgbClr val="AEAEAE"/>
                </a:solidFill>
                <a:latin typeface="Times New Roman"/>
                <a:cs typeface="Times New Roman"/>
              </a:rPr>
              <a:t>y</a:t>
            </a:r>
            <a:r>
              <a:rPr sz="900" spc="-153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31" dirty="0">
                <a:solidFill>
                  <a:srgbClr val="AEAEAE"/>
                </a:solidFill>
                <a:latin typeface="Times New Roman"/>
                <a:cs typeface="Times New Roman"/>
              </a:rPr>
              <a:t>,</a:t>
            </a:r>
            <a:r>
              <a:rPr sz="900" spc="-301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27" dirty="0">
                <a:solidFill>
                  <a:srgbClr val="AEAEAE"/>
                </a:solidFill>
                <a:latin typeface="Times New Roman"/>
                <a:cs typeface="Times New Roman"/>
              </a:rPr>
              <a:t>s</a:t>
            </a:r>
            <a:r>
              <a:rPr sz="900" spc="-399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18" dirty="0">
                <a:solidFill>
                  <a:srgbClr val="AEAEAE"/>
                </a:solidFill>
                <a:latin typeface="Times New Roman"/>
                <a:cs typeface="Times New Roman"/>
              </a:rPr>
              <a:t>e</a:t>
            </a:r>
            <a:r>
              <a:rPr sz="900" spc="-274" dirty="0">
                <a:solidFill>
                  <a:srgbClr val="AEAEAE"/>
                </a:solidFill>
                <a:latin typeface="Times New Roman"/>
                <a:cs typeface="Times New Roman"/>
              </a:rPr>
              <a:t>r</a:t>
            </a:r>
            <a:r>
              <a:rPr sz="900" spc="-175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72" dirty="0">
                <a:solidFill>
                  <a:srgbClr val="AEAEAE"/>
                </a:solidFill>
                <a:latin typeface="Times New Roman"/>
                <a:cs typeface="Times New Roman"/>
              </a:rPr>
              <a:t>i</a:t>
            </a:r>
            <a:r>
              <a:rPr sz="900" spc="-480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18" dirty="0">
                <a:solidFill>
                  <a:srgbClr val="AEAEAE"/>
                </a:solidFill>
                <a:latin typeface="Times New Roman"/>
                <a:cs typeface="Times New Roman"/>
              </a:rPr>
              <a:t>e</a:t>
            </a:r>
            <a:r>
              <a:rPr sz="900" spc="-251" dirty="0">
                <a:solidFill>
                  <a:srgbClr val="AEAEAE"/>
                </a:solidFill>
                <a:latin typeface="Times New Roman"/>
                <a:cs typeface="Times New Roman"/>
              </a:rPr>
              <a:t>s</a:t>
            </a:r>
            <a:r>
              <a:rPr sz="900" spc="-175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dirty="0">
                <a:solidFill>
                  <a:srgbClr val="AEAEAE"/>
                </a:solidFill>
                <a:latin typeface="Times New Roman"/>
                <a:cs typeface="Times New Roman"/>
              </a:rPr>
              <a:t>,</a:t>
            </a:r>
            <a:r>
              <a:rPr sz="900" spc="-301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102" dirty="0">
                <a:solidFill>
                  <a:srgbClr val="AEAEAE"/>
                </a:solidFill>
                <a:latin typeface="Times New Roman"/>
                <a:cs typeface="Times New Roman"/>
              </a:rPr>
              <a:t>o</a:t>
            </a:r>
            <a:r>
              <a:rPr sz="900" spc="-328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54" dirty="0">
                <a:solidFill>
                  <a:srgbClr val="AEAEAE"/>
                </a:solidFill>
                <a:latin typeface="Times New Roman"/>
                <a:cs typeface="Times New Roman"/>
              </a:rPr>
              <a:t>r</a:t>
            </a:r>
            <a:r>
              <a:rPr sz="900" spc="-99" dirty="0">
                <a:solidFill>
                  <a:srgbClr val="AEAEAE"/>
                </a:solidFill>
                <a:latin typeface="Times New Roman"/>
                <a:cs typeface="Times New Roman"/>
              </a:rPr>
              <a:t> </a:t>
            </a:r>
            <a:r>
              <a:rPr sz="900" spc="-377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54" dirty="0">
                <a:solidFill>
                  <a:srgbClr val="AEAEAE"/>
                </a:solidFill>
                <a:latin typeface="Times New Roman"/>
                <a:cs typeface="Times New Roman"/>
              </a:rPr>
              <a:t>o</a:t>
            </a:r>
            <a:r>
              <a:rPr sz="900" spc="-399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4" dirty="0">
                <a:solidFill>
                  <a:srgbClr val="AEAEAE"/>
                </a:solidFill>
                <a:latin typeface="Times New Roman"/>
                <a:cs typeface="Times New Roman"/>
              </a:rPr>
              <a:t>c</a:t>
            </a:r>
            <a:r>
              <a:rPr sz="900" spc="-354" dirty="0">
                <a:solidFill>
                  <a:srgbClr val="AEAEAE"/>
                </a:solidFill>
                <a:latin typeface="Times New Roman"/>
                <a:cs typeface="Times New Roman"/>
              </a:rPr>
              <a:t>c</a:t>
            </a:r>
            <a:r>
              <a:rPr sz="900" spc="-126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278" dirty="0">
                <a:solidFill>
                  <a:srgbClr val="AEAEAE"/>
                </a:solidFill>
                <a:latin typeface="Times New Roman"/>
                <a:cs typeface="Times New Roman"/>
              </a:rPr>
              <a:t>u</a:t>
            </a:r>
            <a:r>
              <a:rPr sz="900" spc="-175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224" dirty="0">
                <a:solidFill>
                  <a:srgbClr val="AEAEAE"/>
                </a:solidFill>
                <a:latin typeface="Times New Roman"/>
                <a:cs typeface="Times New Roman"/>
              </a:rPr>
              <a:t>p</a:t>
            </a:r>
            <a:r>
              <a:rPr sz="900" spc="-224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135" dirty="0">
                <a:solidFill>
                  <a:srgbClr val="AEAEAE"/>
                </a:solidFill>
                <a:latin typeface="Times New Roman"/>
                <a:cs typeface="Times New Roman"/>
              </a:rPr>
              <a:t>a</a:t>
            </a:r>
            <a:r>
              <a:rPr sz="900" spc="-328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9" dirty="0">
                <a:solidFill>
                  <a:srgbClr val="AEAEAE"/>
                </a:solidFill>
                <a:latin typeface="Times New Roman"/>
                <a:cs typeface="Times New Roman"/>
              </a:rPr>
              <a:t>t</a:t>
            </a:r>
            <a:r>
              <a:rPr sz="900" spc="-130" dirty="0">
                <a:solidFill>
                  <a:srgbClr val="AEAEAE"/>
                </a:solidFill>
                <a:latin typeface="Times New Roman"/>
                <a:cs typeface="Times New Roman"/>
              </a:rPr>
              <a:t>i</a:t>
            </a:r>
            <a:r>
              <a:rPr sz="900" spc="-301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102" dirty="0">
                <a:solidFill>
                  <a:srgbClr val="AEAEAE"/>
                </a:solidFill>
                <a:latin typeface="Times New Roman"/>
                <a:cs typeface="Times New Roman"/>
              </a:rPr>
              <a:t>o</a:t>
            </a:r>
            <a:r>
              <a:rPr sz="900" spc="-328" dirty="0">
                <a:solidFill>
                  <a:srgbClr val="626770"/>
                </a:solidFill>
                <a:latin typeface="Times New Roman"/>
                <a:cs typeface="Times New Roman"/>
              </a:rPr>
              <a:t>_</a:t>
            </a:r>
            <a:r>
              <a:rPr sz="900" spc="-76" dirty="0">
                <a:solidFill>
                  <a:srgbClr val="AEAEAE"/>
                </a:solidFill>
                <a:latin typeface="Times New Roman"/>
                <a:cs typeface="Times New Roman"/>
              </a:rPr>
              <a:t>n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94762" y="4118642"/>
            <a:ext cx="159327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900" spc="-592" dirty="0">
                <a:solidFill>
                  <a:srgbClr val="E2383B"/>
                </a:solidFill>
                <a:latin typeface="Arial"/>
                <a:cs typeface="Arial"/>
              </a:rPr>
              <a:t>I</a:t>
            </a:r>
            <a:endParaRPr sz="59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30386" y="4840500"/>
            <a:ext cx="4139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b="1" spc="-54" dirty="0">
                <a:solidFill>
                  <a:srgbClr val="346D7C"/>
                </a:solidFill>
                <a:latin typeface="Times New Roman"/>
                <a:cs typeface="Times New Roman"/>
              </a:rPr>
              <a:t>Search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22722" y="4994164"/>
            <a:ext cx="30381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900" b="1" spc="-27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50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27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50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6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63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27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50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27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50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6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63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27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350" dirty="0">
                <a:solidFill>
                  <a:srgbClr val="E2383B"/>
                </a:solidFill>
                <a:latin typeface="Courier New"/>
                <a:cs typeface="Courier New"/>
              </a:rPr>
              <a:t>-</a:t>
            </a:r>
            <a:r>
              <a:rPr sz="1900" b="1" spc="-718" dirty="0">
                <a:solidFill>
                  <a:srgbClr val="E2383B"/>
                </a:solidFill>
                <a:latin typeface="Courier New"/>
                <a:cs typeface="Courier New"/>
              </a:rPr>
              <a:t>.:..</a:t>
            </a:r>
            <a:r>
              <a:rPr sz="1900" b="1" spc="-974" dirty="0">
                <a:solidFill>
                  <a:srgbClr val="E2383B"/>
                </a:solidFill>
                <a:latin typeface="Courier New"/>
                <a:cs typeface="Courier New"/>
              </a:rPr>
              <a:t>.</a:t>
            </a:r>
            <a:r>
              <a:rPr sz="1900" b="1" spc="-914" dirty="0">
                <a:solidFill>
                  <a:srgbClr val="E2383B"/>
                </a:solidFill>
                <a:latin typeface="Courier New"/>
                <a:cs typeface="Courier New"/>
              </a:rPr>
              <a:t>....;;;;</a:t>
            </a:r>
            <a:r>
              <a:rPr sz="1900" b="1" spc="-606" dirty="0">
                <a:solidFill>
                  <a:srgbClr val="BA5964"/>
                </a:solidFill>
                <a:latin typeface="Courier New"/>
                <a:cs typeface="Courier New"/>
              </a:rPr>
              <a:t>;;;</a:t>
            </a:r>
            <a:r>
              <a:rPr sz="1900" b="1" spc="-911" dirty="0">
                <a:solidFill>
                  <a:srgbClr val="BA5964"/>
                </a:solidFill>
                <a:latin typeface="Courier New"/>
                <a:cs typeface="Courier New"/>
              </a:rPr>
              <a:t>;</a:t>
            </a:r>
            <a:r>
              <a:rPr sz="1900" b="1" spc="-754" dirty="0">
                <a:solidFill>
                  <a:srgbClr val="BA5964"/>
                </a:solidFill>
                <a:latin typeface="Courier New"/>
                <a:cs typeface="Courier New"/>
              </a:rPr>
              <a:t>;;;;=...11</a:t>
            </a:r>
            <a:endParaRPr sz="1900" dirty="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583" y="4579259"/>
            <a:ext cx="59459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b="1" spc="-63" dirty="0">
                <a:solidFill>
                  <a:srgbClr val="31A1C8"/>
                </a:solidFill>
                <a:latin typeface="Arial"/>
                <a:cs typeface="Arial"/>
              </a:rPr>
              <a:t>Q.</a:t>
            </a:r>
            <a:r>
              <a:rPr sz="1000" b="1" spc="-153" dirty="0">
                <a:solidFill>
                  <a:srgbClr val="31A1C8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3B3B3D"/>
                </a:solidFill>
                <a:latin typeface="Times New Roman"/>
                <a:cs typeface="Times New Roman"/>
              </a:rPr>
              <a:t>Keywords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84793" y="5196287"/>
            <a:ext cx="369396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130" dirty="0">
                <a:solidFill>
                  <a:srgbClr val="3B3B3D"/>
                </a:solidFill>
                <a:latin typeface="Times New Roman"/>
                <a:cs typeface="Times New Roman"/>
              </a:rPr>
              <a:t>T</a:t>
            </a:r>
            <a:r>
              <a:rPr sz="900" spc="31" dirty="0">
                <a:solidFill>
                  <a:srgbClr val="3B3B3D"/>
                </a:solidFill>
                <a:latin typeface="Times New Roman"/>
                <a:cs typeface="Times New Roman"/>
              </a:rPr>
              <a:t>o</a:t>
            </a:r>
            <a:r>
              <a:rPr sz="900" spc="-81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D74B3"/>
                </a:solidFill>
                <a:latin typeface="Times New Roman"/>
                <a:cs typeface="Times New Roman"/>
              </a:rPr>
              <a:t>save</a:t>
            </a:r>
            <a:r>
              <a:rPr sz="900" spc="-63" dirty="0">
                <a:solidFill>
                  <a:srgbClr val="2D74B3"/>
                </a:solidFill>
                <a:latin typeface="Times New Roman"/>
                <a:cs typeface="Times New Roman"/>
              </a:rPr>
              <a:t> </a:t>
            </a:r>
            <a:r>
              <a:rPr sz="900" spc="-4" dirty="0">
                <a:solidFill>
                  <a:srgbClr val="2D74B3"/>
                </a:solidFill>
                <a:latin typeface="Times New Roman"/>
                <a:cs typeface="Times New Roman"/>
              </a:rPr>
              <a:t>a</a:t>
            </a:r>
            <a:r>
              <a:rPr sz="900" spc="-49" dirty="0">
                <a:solidFill>
                  <a:srgbClr val="2D74B3"/>
                </a:solidFill>
                <a:latin typeface="Times New Roman"/>
                <a:cs typeface="Times New Roman"/>
              </a:rPr>
              <a:t> </a:t>
            </a:r>
            <a:r>
              <a:rPr sz="900" spc="-4" dirty="0">
                <a:solidFill>
                  <a:srgbClr val="2D74B3"/>
                </a:solidFill>
                <a:latin typeface="Times New Roman"/>
                <a:cs typeface="Times New Roman"/>
              </a:rPr>
              <a:t>search</a:t>
            </a:r>
            <a:r>
              <a:rPr sz="900" spc="4" dirty="0">
                <a:solidFill>
                  <a:srgbClr val="2D74B3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3B3B3D"/>
                </a:solidFill>
                <a:latin typeface="Times New Roman"/>
                <a:cs typeface="Times New Roman"/>
              </a:rPr>
              <a:t>select</a:t>
            </a:r>
            <a:r>
              <a:rPr sz="900" spc="-63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18" dirty="0">
                <a:solidFill>
                  <a:srgbClr val="3B3B3D"/>
                </a:solidFill>
                <a:latin typeface="Times New Roman"/>
                <a:cs typeface="Times New Roman"/>
              </a:rPr>
              <a:t>the</a:t>
            </a:r>
            <a:r>
              <a:rPr sz="900" spc="-40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27" dirty="0">
                <a:solidFill>
                  <a:srgbClr val="3B3B3D"/>
                </a:solidFill>
                <a:latin typeface="Times New Roman"/>
                <a:cs typeface="Times New Roman"/>
              </a:rPr>
              <a:t>Save</a:t>
            </a:r>
            <a:r>
              <a:rPr sz="900" spc="-13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13" dirty="0">
                <a:solidFill>
                  <a:srgbClr val="3B3B3D"/>
                </a:solidFill>
                <a:latin typeface="Times New Roman"/>
                <a:cs typeface="Times New Roman"/>
              </a:rPr>
              <a:t>This</a:t>
            </a:r>
            <a:r>
              <a:rPr sz="900" spc="22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31" dirty="0">
                <a:solidFill>
                  <a:srgbClr val="3B3B3D"/>
                </a:solidFill>
                <a:latin typeface="Times New Roman"/>
                <a:cs typeface="Times New Roman"/>
              </a:rPr>
              <a:t>Search </a:t>
            </a:r>
            <a:r>
              <a:rPr sz="900" spc="-9" dirty="0">
                <a:solidFill>
                  <a:srgbClr val="3B3B3D"/>
                </a:solidFill>
                <a:latin typeface="Times New Roman"/>
                <a:cs typeface="Times New Roman"/>
              </a:rPr>
              <a:t>button</a:t>
            </a:r>
            <a:r>
              <a:rPr sz="900" spc="49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-27" dirty="0">
                <a:solidFill>
                  <a:srgbClr val="3B3B3D"/>
                </a:solidFill>
                <a:latin typeface="Times New Roman"/>
                <a:cs typeface="Times New Roman"/>
              </a:rPr>
              <a:t>on</a:t>
            </a:r>
            <a:r>
              <a:rPr sz="900" spc="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18" dirty="0">
                <a:solidFill>
                  <a:srgbClr val="3B3B3D"/>
                </a:solidFill>
                <a:latin typeface="Times New Roman"/>
                <a:cs typeface="Times New Roman"/>
              </a:rPr>
              <a:t>the</a:t>
            </a:r>
            <a:r>
              <a:rPr sz="900" spc="-63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-4" dirty="0">
                <a:solidFill>
                  <a:srgbClr val="3B3B3D"/>
                </a:solidFill>
                <a:latin typeface="Times New Roman"/>
                <a:cs typeface="Times New Roman"/>
              </a:rPr>
              <a:t>search</a:t>
            </a:r>
            <a:r>
              <a:rPr sz="900" spc="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-9" dirty="0">
                <a:solidFill>
                  <a:srgbClr val="3B3B3D"/>
                </a:solidFill>
                <a:latin typeface="Times New Roman"/>
                <a:cs typeface="Times New Roman"/>
              </a:rPr>
              <a:t>results</a:t>
            </a:r>
            <a:r>
              <a:rPr sz="900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900" spc="-13" dirty="0">
                <a:solidFill>
                  <a:srgbClr val="3B3B3D"/>
                </a:solidFill>
                <a:latin typeface="Times New Roman"/>
                <a:cs typeface="Times New Roman"/>
              </a:rPr>
              <a:t>pag</a:t>
            </a:r>
            <a:r>
              <a:rPr sz="900" spc="22" dirty="0">
                <a:solidFill>
                  <a:srgbClr val="3B3B3D"/>
                </a:solidFill>
                <a:latin typeface="Times New Roman"/>
                <a:cs typeface="Times New Roman"/>
              </a:rPr>
              <a:t>e</a:t>
            </a:r>
            <a:r>
              <a:rPr sz="900" spc="117" dirty="0">
                <a:solidFill>
                  <a:srgbClr val="626770"/>
                </a:solidFill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746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546" y="697793"/>
            <a:ext cx="8238907" cy="1703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64880" y="2472866"/>
            <a:ext cx="1794164" cy="0"/>
          </a:xfrm>
          <a:custGeom>
            <a:avLst/>
            <a:gdLst/>
            <a:ahLst/>
            <a:cxnLst/>
            <a:rect l="l" t="t" r="r" b="b"/>
            <a:pathLst>
              <a:path w="1973580">
                <a:moveTo>
                  <a:pt x="0" y="0"/>
                </a:moveTo>
                <a:lnTo>
                  <a:pt x="1973550" y="0"/>
                </a:lnTo>
              </a:path>
            </a:pathLst>
          </a:custGeom>
          <a:ln w="49427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52331" y="2460408"/>
            <a:ext cx="863600" cy="0"/>
          </a:xfrm>
          <a:custGeom>
            <a:avLst/>
            <a:gdLst/>
            <a:ahLst/>
            <a:cxnLst/>
            <a:rect l="l" t="t" r="r" b="b"/>
            <a:pathLst>
              <a:path w="949960">
                <a:moveTo>
                  <a:pt x="0" y="0"/>
                </a:moveTo>
                <a:lnTo>
                  <a:pt x="949704" y="0"/>
                </a:lnTo>
              </a:path>
            </a:pathLst>
          </a:custGeom>
          <a:ln w="7061">
            <a:solidFill>
              <a:srgbClr val="6067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820514" y="3425886"/>
            <a:ext cx="0" cy="804022"/>
          </a:xfrm>
          <a:custGeom>
            <a:avLst/>
            <a:gdLst/>
            <a:ahLst/>
            <a:cxnLst/>
            <a:rect l="l" t="t" r="r" b="b"/>
            <a:pathLst>
              <a:path h="911225">
                <a:moveTo>
                  <a:pt x="0" y="910662"/>
                </a:moveTo>
                <a:lnTo>
                  <a:pt x="0" y="0"/>
                </a:lnTo>
              </a:path>
            </a:pathLst>
          </a:custGeom>
          <a:ln w="10591">
            <a:solidFill>
              <a:srgbClr val="D8D8D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820514" y="4621831"/>
            <a:ext cx="0" cy="679076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769473"/>
                </a:moveTo>
                <a:lnTo>
                  <a:pt x="0" y="0"/>
                </a:lnTo>
              </a:path>
            </a:pathLst>
          </a:custGeom>
          <a:ln w="10591">
            <a:solidFill>
              <a:srgbClr val="D8D8D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333816" y="1759646"/>
            <a:ext cx="773545" cy="118782"/>
          </a:xfrm>
          <a:custGeom>
            <a:avLst/>
            <a:gdLst/>
            <a:ahLst/>
            <a:cxnLst/>
            <a:rect l="l" t="t" r="r" b="b"/>
            <a:pathLst>
              <a:path w="850900" h="134619">
                <a:moveTo>
                  <a:pt x="0" y="0"/>
                </a:moveTo>
                <a:lnTo>
                  <a:pt x="850850" y="0"/>
                </a:lnTo>
                <a:lnTo>
                  <a:pt x="850850" y="134159"/>
                </a:lnTo>
                <a:lnTo>
                  <a:pt x="0" y="134159"/>
                </a:lnTo>
                <a:lnTo>
                  <a:pt x="0" y="0"/>
                </a:lnTo>
                <a:close/>
              </a:path>
            </a:pathLst>
          </a:custGeom>
          <a:solidFill>
            <a:srgbClr val="3457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333816" y="1982342"/>
            <a:ext cx="773545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850" y="0"/>
                </a:lnTo>
              </a:path>
            </a:pathLst>
          </a:custGeom>
          <a:ln w="24713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005063" y="2287557"/>
            <a:ext cx="2102427" cy="0"/>
          </a:xfrm>
          <a:custGeom>
            <a:avLst/>
            <a:gdLst/>
            <a:ahLst/>
            <a:cxnLst/>
            <a:rect l="l" t="t" r="r" b="b"/>
            <a:pathLst>
              <a:path w="2312670">
                <a:moveTo>
                  <a:pt x="0" y="0"/>
                </a:moveTo>
                <a:lnTo>
                  <a:pt x="2312478" y="0"/>
                </a:lnTo>
              </a:path>
            </a:pathLst>
          </a:custGeom>
          <a:ln w="17652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005063" y="2379433"/>
            <a:ext cx="1229591" cy="0"/>
          </a:xfrm>
          <a:custGeom>
            <a:avLst/>
            <a:gdLst/>
            <a:ahLst/>
            <a:cxnLst/>
            <a:rect l="l" t="t" r="r" b="b"/>
            <a:pathLst>
              <a:path w="1352550">
                <a:moveTo>
                  <a:pt x="0" y="0"/>
                </a:moveTo>
                <a:lnTo>
                  <a:pt x="1352181" y="0"/>
                </a:lnTo>
              </a:path>
            </a:pathLst>
          </a:custGeom>
          <a:ln w="49427">
            <a:solidFill>
              <a:srgbClr val="2870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985806" y="2472866"/>
            <a:ext cx="1264805" cy="0"/>
          </a:xfrm>
          <a:custGeom>
            <a:avLst/>
            <a:gdLst/>
            <a:ahLst/>
            <a:cxnLst/>
            <a:rect l="l" t="t" r="r" b="b"/>
            <a:pathLst>
              <a:path w="1391284">
                <a:moveTo>
                  <a:pt x="0" y="0"/>
                </a:moveTo>
                <a:lnTo>
                  <a:pt x="1391018" y="0"/>
                </a:lnTo>
              </a:path>
            </a:pathLst>
          </a:custGeom>
          <a:ln w="49427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008271" y="2451064"/>
            <a:ext cx="0" cy="2993091"/>
          </a:xfrm>
          <a:custGeom>
            <a:avLst/>
            <a:gdLst/>
            <a:ahLst/>
            <a:cxnLst/>
            <a:rect l="l" t="t" r="r" b="b"/>
            <a:pathLst>
              <a:path h="3392170">
                <a:moveTo>
                  <a:pt x="0" y="3392043"/>
                </a:moveTo>
                <a:lnTo>
                  <a:pt x="0" y="0"/>
                </a:lnTo>
              </a:path>
            </a:pathLst>
          </a:custGeom>
          <a:ln w="49427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486043" y="2750051"/>
            <a:ext cx="0" cy="2694454"/>
          </a:xfrm>
          <a:custGeom>
            <a:avLst/>
            <a:gdLst/>
            <a:ahLst/>
            <a:cxnLst/>
            <a:rect l="l" t="t" r="r" b="b"/>
            <a:pathLst>
              <a:path h="3053715">
                <a:moveTo>
                  <a:pt x="0" y="3053191"/>
                </a:moveTo>
                <a:lnTo>
                  <a:pt x="0" y="0"/>
                </a:lnTo>
              </a:path>
            </a:pathLst>
          </a:custGeom>
          <a:ln w="49427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985806" y="5422242"/>
            <a:ext cx="2523259" cy="0"/>
          </a:xfrm>
          <a:custGeom>
            <a:avLst/>
            <a:gdLst/>
            <a:ahLst/>
            <a:cxnLst/>
            <a:rect l="l" t="t" r="r" b="b"/>
            <a:pathLst>
              <a:path w="2775584">
                <a:moveTo>
                  <a:pt x="0" y="0"/>
                </a:moveTo>
                <a:lnTo>
                  <a:pt x="2774974" y="0"/>
                </a:lnTo>
              </a:path>
            </a:pathLst>
          </a:custGeom>
          <a:ln w="49427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71988" y="2312472"/>
            <a:ext cx="32327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304" y="0"/>
                </a:lnTo>
              </a:path>
            </a:pathLst>
          </a:custGeom>
          <a:ln w="3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816517" y="585230"/>
            <a:ext cx="165619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dirty="0">
                <a:solidFill>
                  <a:srgbClr val="3D3D3D"/>
                </a:solidFill>
                <a:latin typeface="Arial"/>
                <a:cs typeface="Arial"/>
              </a:rPr>
              <a:t>An</a:t>
            </a:r>
            <a:r>
              <a:rPr sz="500" spc="-4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3D3D3D"/>
                </a:solidFill>
                <a:latin typeface="Arial"/>
                <a:cs typeface="Arial"/>
              </a:rPr>
              <a:t>off</a:t>
            </a:r>
            <a:r>
              <a:rPr sz="500" spc="-9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500" spc="18" dirty="0">
                <a:solidFill>
                  <a:srgbClr val="3D3D3D"/>
                </a:solidFill>
                <a:latin typeface="Arial"/>
                <a:cs typeface="Arial"/>
              </a:rPr>
              <a:t>cial</a:t>
            </a:r>
            <a:r>
              <a:rPr sz="500" spc="-76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00" spc="9" dirty="0">
                <a:solidFill>
                  <a:srgbClr val="3D3D3D"/>
                </a:solidFill>
                <a:latin typeface="Arial"/>
                <a:cs typeface="Arial"/>
              </a:rPr>
              <a:t>website</a:t>
            </a:r>
            <a:r>
              <a:rPr sz="500" spc="-1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3D3D3D"/>
                </a:solidFill>
                <a:latin typeface="Arial"/>
                <a:cs typeface="Arial"/>
              </a:rPr>
              <a:t>of</a:t>
            </a:r>
            <a:r>
              <a:rPr sz="500" spc="-4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3D3D3D"/>
                </a:solidFill>
                <a:latin typeface="Arial"/>
                <a:cs typeface="Arial"/>
              </a:rPr>
              <a:t>the</a:t>
            </a:r>
            <a:r>
              <a:rPr sz="500" spc="-22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00" spc="36" dirty="0">
                <a:solidFill>
                  <a:srgbClr val="3D3D3D"/>
                </a:solidFill>
                <a:latin typeface="Arial"/>
                <a:cs typeface="Arial"/>
              </a:rPr>
              <a:t>Un</a:t>
            </a:r>
            <a:r>
              <a:rPr sz="500" spc="-40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500" spc="13" dirty="0">
                <a:solidFill>
                  <a:srgbClr val="3D3D3D"/>
                </a:solidFill>
                <a:latin typeface="Arial"/>
                <a:cs typeface="Arial"/>
              </a:rPr>
              <a:t>ted</a:t>
            </a:r>
            <a:r>
              <a:rPr sz="500" spc="-1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00" spc="-9" dirty="0">
                <a:solidFill>
                  <a:srgbClr val="3D3D3D"/>
                </a:solidFill>
                <a:latin typeface="Arial"/>
                <a:cs typeface="Arial"/>
              </a:rPr>
              <a:t>States</a:t>
            </a:r>
            <a:r>
              <a:rPr sz="500" spc="-1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00" spc="13" dirty="0">
                <a:solidFill>
                  <a:srgbClr val="3D3D3D"/>
                </a:solidFill>
                <a:latin typeface="Arial"/>
                <a:cs typeface="Arial"/>
              </a:rPr>
              <a:t>government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621" y="770603"/>
            <a:ext cx="124402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b="1" spc="-90" dirty="0">
                <a:solidFill>
                  <a:srgbClr val="973436"/>
                </a:solidFill>
                <a:latin typeface="Arial"/>
                <a:cs typeface="Arial"/>
              </a:rPr>
              <a:t>U</a:t>
            </a:r>
            <a:r>
              <a:rPr sz="2200" b="1" spc="-256" dirty="0">
                <a:solidFill>
                  <a:srgbClr val="973436"/>
                </a:solidFill>
                <a:latin typeface="Arial"/>
                <a:cs typeface="Arial"/>
              </a:rPr>
              <a:t>S</a:t>
            </a:r>
            <a:r>
              <a:rPr sz="2200" b="1" spc="-85" dirty="0">
                <a:solidFill>
                  <a:srgbClr val="973436"/>
                </a:solidFill>
                <a:latin typeface="Arial"/>
                <a:cs typeface="Arial"/>
              </a:rPr>
              <a:t>A</a:t>
            </a:r>
            <a:r>
              <a:rPr sz="2200" b="1" spc="-220" dirty="0">
                <a:solidFill>
                  <a:srgbClr val="973436"/>
                </a:solidFill>
                <a:latin typeface="Arial"/>
                <a:cs typeface="Arial"/>
              </a:rPr>
              <a:t>J</a:t>
            </a:r>
            <a:r>
              <a:rPr sz="2200" b="1" spc="-197" dirty="0">
                <a:solidFill>
                  <a:srgbClr val="973436"/>
                </a:solidFill>
                <a:latin typeface="Arial"/>
                <a:cs typeface="Arial"/>
              </a:rPr>
              <a:t>O</a:t>
            </a:r>
            <a:r>
              <a:rPr sz="2200" b="1" spc="-265" dirty="0">
                <a:solidFill>
                  <a:srgbClr val="973436"/>
                </a:solidFill>
                <a:latin typeface="Arial"/>
                <a:cs typeface="Arial"/>
              </a:rPr>
              <a:t>B</a:t>
            </a:r>
            <a:r>
              <a:rPr sz="2200" b="1" spc="-54" dirty="0">
                <a:solidFill>
                  <a:srgbClr val="973436"/>
                </a:solidFill>
                <a:latin typeface="Arial"/>
                <a:cs typeface="Arial"/>
              </a:rPr>
              <a:t>s</a:t>
            </a:r>
            <a:r>
              <a:rPr sz="2200" b="1" spc="-310" dirty="0">
                <a:solidFill>
                  <a:srgbClr val="CA9597"/>
                </a:solidFill>
                <a:latin typeface="Arial"/>
                <a:cs typeface="Arial"/>
              </a:rPr>
              <a:t>·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411" y="1552023"/>
            <a:ext cx="7447973" cy="825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3804" algn="r"/>
            <a:r>
              <a:rPr sz="1000" b="1" spc="-63" dirty="0">
                <a:solidFill>
                  <a:srgbClr val="3D3D3D"/>
                </a:solidFill>
                <a:latin typeface="Arial"/>
                <a:cs typeface="Arial"/>
              </a:rPr>
              <a:t>Search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526965" marR="4559" indent="-152150">
              <a:lnSpc>
                <a:spcPct val="98500"/>
              </a:lnSpc>
            </a:pPr>
            <a:r>
              <a:rPr sz="1000" spc="121" dirty="0">
                <a:solidFill>
                  <a:srgbClr val="3D3D3D"/>
                </a:solidFill>
                <a:latin typeface="Arial"/>
                <a:cs typeface="Arial"/>
              </a:rPr>
              <a:t>&amp;</a:t>
            </a:r>
            <a:r>
              <a:rPr sz="1000" spc="108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166" dirty="0">
                <a:solidFill>
                  <a:srgbClr val="3D3D3D"/>
                </a:solidFill>
                <a:latin typeface="Arial"/>
                <a:cs typeface="Arial"/>
              </a:rPr>
              <a:t>Y</a:t>
            </a:r>
            <a:r>
              <a:rPr sz="700" spc="-4" dirty="0">
                <a:solidFill>
                  <a:srgbClr val="3D3D3D"/>
                </a:solidFill>
                <a:latin typeface="Arial"/>
                <a:cs typeface="Arial"/>
              </a:rPr>
              <a:t>ou're</a:t>
            </a:r>
            <a:r>
              <a:rPr sz="700" spc="-76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3D3D3D"/>
                </a:solidFill>
                <a:latin typeface="Arial"/>
                <a:cs typeface="Arial"/>
              </a:rPr>
              <a:t>n</a:t>
            </a:r>
            <a:r>
              <a:rPr sz="700" spc="-49" dirty="0">
                <a:solidFill>
                  <a:srgbClr val="3D3D3D"/>
                </a:solidFill>
                <a:latin typeface="Arial"/>
                <a:cs typeface="Arial"/>
              </a:rPr>
              <a:t>o</a:t>
            </a:r>
            <a:r>
              <a:rPr sz="700" spc="-171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700" dirty="0">
                <a:solidFill>
                  <a:srgbClr val="3D3D3D"/>
                </a:solidFill>
                <a:latin typeface="Arial"/>
                <a:cs typeface="Arial"/>
              </a:rPr>
              <a:t>on</a:t>
            </a:r>
            <a:r>
              <a:rPr sz="700" spc="-102" dirty="0">
                <a:solidFill>
                  <a:srgbClr val="3D3D3D"/>
                </a:solidFill>
                <a:latin typeface="Arial"/>
                <a:cs typeface="Arial"/>
              </a:rPr>
              <a:t>g</a:t>
            </a:r>
            <a:r>
              <a:rPr sz="700" spc="-9" dirty="0">
                <a:solidFill>
                  <a:srgbClr val="3D3D3D"/>
                </a:solidFill>
                <a:latin typeface="Arial"/>
                <a:cs typeface="Arial"/>
              </a:rPr>
              <a:t>er</a:t>
            </a:r>
            <a:r>
              <a:rPr sz="700" spc="-8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22" dirty="0">
                <a:solidFill>
                  <a:srgbClr val="3D3D3D"/>
                </a:solidFill>
                <a:latin typeface="Arial"/>
                <a:cs typeface="Arial"/>
              </a:rPr>
              <a:t>us</a:t>
            </a:r>
            <a:r>
              <a:rPr sz="700" spc="-36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700" dirty="0">
                <a:solidFill>
                  <a:srgbClr val="3D3D3D"/>
                </a:solidFill>
                <a:latin typeface="Arial"/>
                <a:cs typeface="Arial"/>
              </a:rPr>
              <a:t>n</a:t>
            </a:r>
            <a:r>
              <a:rPr sz="700" spc="40" dirty="0">
                <a:solidFill>
                  <a:srgbClr val="3D3D3D"/>
                </a:solidFill>
                <a:latin typeface="Arial"/>
                <a:cs typeface="Arial"/>
              </a:rPr>
              <a:t>g</a:t>
            </a:r>
            <a:r>
              <a:rPr sz="700" spc="36" dirty="0">
                <a:solidFill>
                  <a:srgbClr val="3D3D3D"/>
                </a:solidFill>
                <a:latin typeface="Arial"/>
                <a:cs typeface="Arial"/>
              </a:rPr>
              <a:t>fi</a:t>
            </a:r>
            <a:r>
              <a:rPr sz="700" spc="-54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700" spc="-18" dirty="0">
                <a:solidFill>
                  <a:srgbClr val="3D3D3D"/>
                </a:solidFill>
                <a:latin typeface="Arial"/>
                <a:cs typeface="Arial"/>
              </a:rPr>
              <a:t>ters</a:t>
            </a:r>
            <a:r>
              <a:rPr sz="700" spc="-9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3D3D3D"/>
                </a:solidFill>
                <a:latin typeface="Arial"/>
                <a:cs typeface="Arial"/>
              </a:rPr>
              <a:t>from</a:t>
            </a:r>
            <a:r>
              <a:rPr sz="700" spc="-9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3D3D3D"/>
                </a:solidFill>
                <a:latin typeface="Arial"/>
                <a:cs typeface="Arial"/>
              </a:rPr>
              <a:t>your</a:t>
            </a:r>
            <a:r>
              <a:rPr sz="700" spc="-4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D3D3D"/>
                </a:solidFill>
                <a:latin typeface="Arial"/>
                <a:cs typeface="Arial"/>
              </a:rPr>
              <a:t>profi</a:t>
            </a:r>
            <a:r>
              <a:rPr sz="700" spc="-67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700" spc="72" dirty="0">
                <a:solidFill>
                  <a:srgbClr val="3D3D3D"/>
                </a:solidFill>
                <a:latin typeface="Arial"/>
                <a:cs typeface="Arial"/>
              </a:rPr>
              <a:t>e</a:t>
            </a:r>
            <a:r>
              <a:rPr sz="700" dirty="0">
                <a:solidFill>
                  <a:srgbClr val="3D3D3D"/>
                </a:solidFill>
                <a:latin typeface="Arial"/>
                <a:cs typeface="Arial"/>
              </a:rPr>
              <a:t>for </a:t>
            </a:r>
            <a:r>
              <a:rPr sz="700" spc="9" dirty="0">
                <a:solidFill>
                  <a:srgbClr val="3D3D3D"/>
                </a:solidFill>
                <a:latin typeface="Arial"/>
                <a:cs typeface="Arial"/>
              </a:rPr>
              <a:t>t</a:t>
            </a:r>
            <a:r>
              <a:rPr sz="700" spc="-367" dirty="0">
                <a:solidFill>
                  <a:srgbClr val="3D3D3D"/>
                </a:solidFill>
                <a:latin typeface="Arial"/>
                <a:cs typeface="Arial"/>
              </a:rPr>
              <a:t>h</a:t>
            </a:r>
            <a:r>
              <a:rPr sz="700" spc="-363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700" spc="9" dirty="0">
                <a:solidFill>
                  <a:srgbClr val="3D3D3D"/>
                </a:solidFill>
                <a:latin typeface="Arial"/>
                <a:cs typeface="Arial"/>
              </a:rPr>
              <a:t>s</a:t>
            </a:r>
            <a:r>
              <a:rPr sz="700" spc="-9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3D3D3D"/>
                </a:solidFill>
                <a:latin typeface="Arial"/>
                <a:cs typeface="Arial"/>
              </a:rPr>
              <a:t>searc</a:t>
            </a:r>
            <a:r>
              <a:rPr sz="700" spc="-67" dirty="0">
                <a:solidFill>
                  <a:srgbClr val="3D3D3D"/>
                </a:solidFill>
                <a:latin typeface="Arial"/>
                <a:cs typeface="Arial"/>
              </a:rPr>
              <a:t>h</a:t>
            </a:r>
            <a:r>
              <a:rPr sz="700" spc="278"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  <a:p>
            <a:pPr marL="11397">
              <a:lnSpc>
                <a:spcPts val="704"/>
              </a:lnSpc>
            </a:pPr>
            <a:r>
              <a:rPr sz="600" spc="72" dirty="0">
                <a:solidFill>
                  <a:srgbClr val="973436"/>
                </a:solidFill>
                <a:latin typeface="Arial"/>
                <a:cs typeface="Arial"/>
              </a:rPr>
              <a:t>X</a:t>
            </a:r>
            <a:r>
              <a:rPr sz="600" spc="22" dirty="0">
                <a:solidFill>
                  <a:srgbClr val="97343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D74B3"/>
                </a:solidFill>
                <a:latin typeface="Arial"/>
                <a:cs typeface="Arial"/>
              </a:rPr>
              <a:t>Remove</a:t>
            </a:r>
            <a:r>
              <a:rPr sz="600" spc="-67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45" dirty="0">
                <a:solidFill>
                  <a:srgbClr val="2D74B3"/>
                </a:solidFill>
                <a:latin typeface="Arial"/>
                <a:cs typeface="Arial"/>
              </a:rPr>
              <a:t>all</a:t>
            </a:r>
            <a:r>
              <a:rPr sz="600" spc="-94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18" dirty="0">
                <a:solidFill>
                  <a:srgbClr val="2D74B3"/>
                </a:solidFill>
                <a:latin typeface="Arial"/>
                <a:cs typeface="Arial"/>
              </a:rPr>
              <a:t>filters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3335" y="2336156"/>
            <a:ext cx="1551709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spc="-135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r>
              <a:rPr sz="900" spc="18" dirty="0">
                <a:solidFill>
                  <a:srgbClr val="2A2A2A"/>
                </a:solidFill>
                <a:latin typeface="Arial"/>
                <a:cs typeface="Arial"/>
              </a:rPr>
              <a:t>V</a:t>
            </a:r>
            <a:r>
              <a:rPr sz="900" spc="22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900" spc="90" dirty="0">
                <a:solidFill>
                  <a:srgbClr val="2A2A2A"/>
                </a:solidFill>
                <a:latin typeface="Arial"/>
                <a:cs typeface="Arial"/>
              </a:rPr>
              <a:t>ew</a:t>
            </a:r>
            <a:r>
              <a:rPr sz="900" spc="63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900" spc="67" dirty="0">
                <a:solidFill>
                  <a:srgbClr val="2A2A2A"/>
                </a:solidFill>
                <a:latin typeface="Arial"/>
                <a:cs typeface="Arial"/>
              </a:rPr>
              <a:t>ng</a:t>
            </a:r>
            <a:r>
              <a:rPr sz="900" spc="-67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220" dirty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sz="900" spc="211" dirty="0">
                <a:solidFill>
                  <a:srgbClr val="2A2A2A"/>
                </a:solidFill>
                <a:latin typeface="Arial"/>
                <a:cs typeface="Arial"/>
              </a:rPr>
              <a:t>-</a:t>
            </a:r>
            <a:r>
              <a:rPr sz="900" spc="9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36" dirty="0">
                <a:solidFill>
                  <a:srgbClr val="2A2A2A"/>
                </a:solidFill>
                <a:latin typeface="Arial"/>
                <a:cs typeface="Arial"/>
              </a:rPr>
              <a:t>10</a:t>
            </a:r>
            <a:r>
              <a:rPr sz="900" spc="-8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63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900" spc="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135" dirty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sz="900" spc="-162" dirty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sz="900" spc="45" dirty="0">
                <a:solidFill>
                  <a:srgbClr val="2A2A2A"/>
                </a:solidFill>
                <a:latin typeface="Arial"/>
                <a:cs typeface="Arial"/>
              </a:rPr>
              <a:t>5</a:t>
            </a:r>
            <a:r>
              <a:rPr sz="900" spc="-7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2A2A2A"/>
                </a:solidFill>
                <a:latin typeface="Arial"/>
                <a:cs typeface="Arial"/>
              </a:rPr>
              <a:t>jobs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99327" y="2410903"/>
            <a:ext cx="16163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spc="269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0706" y="2496487"/>
            <a:ext cx="122901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1113485" algn="l"/>
              </a:tabLst>
            </a:pPr>
            <a:r>
              <a:rPr sz="800" spc="81" dirty="0">
                <a:solidFill>
                  <a:srgbClr val="2A2A2A"/>
                </a:solidFill>
                <a:latin typeface="Arial"/>
                <a:cs typeface="Arial"/>
              </a:rPr>
              <a:t>Sort</a:t>
            </a:r>
            <a:r>
              <a:rPr sz="800" spc="36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2A2A2A"/>
                </a:solidFill>
                <a:latin typeface="Arial"/>
                <a:cs typeface="Arial"/>
              </a:rPr>
              <a:t>by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-3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300" spc="-67" dirty="0">
                <a:solidFill>
                  <a:srgbClr val="676B75"/>
                </a:solidFill>
                <a:latin typeface="Arial"/>
                <a:cs typeface="Arial"/>
              </a:rPr>
              <a:t>I</a:t>
            </a:r>
            <a:r>
              <a:rPr sz="1300" spc="85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-18" dirty="0">
                <a:solidFill>
                  <a:srgbClr val="3D3D3D"/>
                </a:solidFill>
                <a:latin typeface="Arial"/>
                <a:cs typeface="Arial"/>
              </a:rPr>
              <a:t>Re</a:t>
            </a:r>
            <a:r>
              <a:rPr sz="800" spc="-72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evance	</a:t>
            </a:r>
            <a:r>
              <a:rPr sz="900" spc="260" dirty="0">
                <a:solidFill>
                  <a:srgbClr val="2A2A2A"/>
                </a:solidFill>
                <a:latin typeface="Times New Roman"/>
                <a:cs typeface="Times New Roman"/>
              </a:rPr>
              <a:t>v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6279" y="2901475"/>
            <a:ext cx="322175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400" b="1" spc="-94" dirty="0">
                <a:solidFill>
                  <a:srgbClr val="3D3D3D"/>
                </a:solidFill>
                <a:latin typeface="Times New Roman"/>
                <a:cs typeface="Times New Roman"/>
              </a:rPr>
              <a:t>111111</a:t>
            </a:r>
            <a:r>
              <a:rPr sz="400" b="1" spc="40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800" spc="-13" dirty="0">
                <a:solidFill>
                  <a:srgbClr val="3D3D3D"/>
                </a:solidFill>
                <a:latin typeface="Arial"/>
                <a:cs typeface="Arial"/>
              </a:rPr>
              <a:t>Save</a:t>
            </a:r>
            <a:r>
              <a:rPr sz="800" spc="-4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D"/>
                </a:solidFill>
                <a:latin typeface="Arial"/>
                <a:cs typeface="Arial"/>
              </a:rPr>
              <a:t>this</a:t>
            </a:r>
            <a:r>
              <a:rPr sz="800" spc="-58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search.</a:t>
            </a:r>
            <a:r>
              <a:rPr sz="800" spc="-72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D"/>
                </a:solidFill>
                <a:latin typeface="Arial"/>
                <a:cs typeface="Arial"/>
              </a:rPr>
              <a:t>We'll</a:t>
            </a:r>
            <a:r>
              <a:rPr sz="800" spc="-4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D"/>
                </a:solidFill>
                <a:latin typeface="Arial"/>
                <a:cs typeface="Arial"/>
              </a:rPr>
              <a:t>email</a:t>
            </a:r>
            <a:r>
              <a:rPr sz="800" spc="-9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D"/>
                </a:solidFill>
                <a:latin typeface="Arial"/>
                <a:cs typeface="Arial"/>
              </a:rPr>
              <a:t>you</a:t>
            </a:r>
            <a:r>
              <a:rPr sz="800" spc="-18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ne</a:t>
            </a:r>
            <a:r>
              <a:rPr sz="800" spc="94" dirty="0">
                <a:solidFill>
                  <a:srgbClr val="3D3D3D"/>
                </a:solidFill>
                <a:latin typeface="Arial"/>
                <a:cs typeface="Arial"/>
              </a:rPr>
              <a:t>w</a:t>
            </a:r>
            <a:r>
              <a:rPr sz="800" spc="18" dirty="0">
                <a:solidFill>
                  <a:srgbClr val="3D3D3D"/>
                </a:solidFill>
                <a:latin typeface="Arial"/>
                <a:cs typeface="Arial"/>
              </a:rPr>
              <a:t>jobs</a:t>
            </a:r>
            <a:r>
              <a:rPr sz="800" spc="22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as</a:t>
            </a:r>
            <a:r>
              <a:rPr sz="800" spc="-54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D"/>
                </a:solidFill>
                <a:latin typeface="Arial"/>
                <a:cs typeface="Arial"/>
              </a:rPr>
              <a:t>they</a:t>
            </a:r>
            <a:r>
              <a:rPr sz="800" spc="-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D"/>
                </a:solidFill>
                <a:latin typeface="Arial"/>
                <a:cs typeface="Arial"/>
              </a:rPr>
              <a:t>become</a:t>
            </a:r>
            <a:r>
              <a:rPr sz="800" spc="-1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D"/>
                </a:solidFill>
                <a:latin typeface="Arial"/>
                <a:cs typeface="Arial"/>
              </a:rPr>
              <a:t>avai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D3D3D"/>
                </a:solidFill>
                <a:latin typeface="Arial"/>
                <a:cs typeface="Arial"/>
              </a:rPr>
              <a:t>ab</a:t>
            </a:r>
            <a:r>
              <a:rPr sz="800" spc="-9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e.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908" y="3206053"/>
            <a:ext cx="1332923" cy="79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65"/>
            <a:r>
              <a:rPr sz="1100" spc="-99" dirty="0">
                <a:solidFill>
                  <a:srgbClr val="2D74B3"/>
                </a:solidFill>
                <a:latin typeface="Arial"/>
                <a:cs typeface="Arial"/>
              </a:rPr>
              <a:t>PROGRAM</a:t>
            </a:r>
            <a:r>
              <a:rPr sz="1100" spc="40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94" dirty="0">
                <a:solidFill>
                  <a:srgbClr val="2D74B3"/>
                </a:solidFill>
                <a:latin typeface="Arial"/>
                <a:cs typeface="Arial"/>
              </a:rPr>
              <a:t>MANAGER</a:t>
            </a:r>
            <a:endParaRPr sz="1100" dirty="0">
              <a:latin typeface="Arial"/>
              <a:cs typeface="Arial"/>
            </a:endParaRPr>
          </a:p>
          <a:p>
            <a:pPr marL="11397" marR="86617">
              <a:lnSpc>
                <a:spcPts val="1247"/>
              </a:lnSpc>
              <a:spcBef>
                <a:spcPts val="31"/>
              </a:spcBef>
            </a:pPr>
            <a:r>
              <a:rPr sz="800" spc="58" dirty="0">
                <a:solidFill>
                  <a:srgbClr val="3D3D3D"/>
                </a:solidFill>
                <a:latin typeface="Arial"/>
                <a:cs typeface="Arial"/>
              </a:rPr>
              <a:t>U</a:t>
            </a:r>
            <a:r>
              <a:rPr sz="800" spc="-36"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r>
              <a:rPr sz="800" spc="36" dirty="0">
                <a:solidFill>
                  <a:srgbClr val="3D3D3D"/>
                </a:solidFill>
                <a:latin typeface="Arial"/>
                <a:cs typeface="Arial"/>
              </a:rPr>
              <a:t>S.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D"/>
                </a:solidFill>
                <a:latin typeface="Arial"/>
                <a:cs typeface="Arial"/>
              </a:rPr>
              <a:t>Navy</a:t>
            </a:r>
            <a:r>
              <a:rPr sz="800" spc="4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676B75"/>
                </a:solidFill>
                <a:latin typeface="Arial"/>
                <a:cs typeface="Arial"/>
              </a:rPr>
              <a:t>-</a:t>
            </a:r>
            <a:r>
              <a:rPr sz="800" spc="9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Agency</a:t>
            </a:r>
            <a:r>
              <a:rPr sz="800" spc="8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D"/>
                </a:solidFill>
                <a:latin typeface="Arial"/>
                <a:cs typeface="Arial"/>
              </a:rPr>
              <a:t>W</a:t>
            </a:r>
            <a:r>
              <a:rPr sz="800" spc="54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D"/>
                </a:solidFill>
                <a:latin typeface="Arial"/>
                <a:cs typeface="Arial"/>
              </a:rPr>
              <a:t>de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D"/>
                </a:solidFill>
                <a:latin typeface="Arial"/>
                <a:cs typeface="Arial"/>
              </a:rPr>
              <a:t>Department</a:t>
            </a:r>
            <a:r>
              <a:rPr sz="800" spc="-22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of</a:t>
            </a:r>
            <a:r>
              <a:rPr sz="800" spc="-54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D"/>
                </a:solidFill>
                <a:latin typeface="Arial"/>
                <a:cs typeface="Arial"/>
              </a:rPr>
              <a:t>the </a:t>
            </a:r>
            <a:r>
              <a:rPr sz="800" spc="-4" dirty="0">
                <a:solidFill>
                  <a:srgbClr val="3D3D3D"/>
                </a:solidFill>
                <a:latin typeface="Arial"/>
                <a:cs typeface="Arial"/>
              </a:rPr>
              <a:t>Navy</a:t>
            </a:r>
            <a:endParaRPr sz="800" dirty="0">
              <a:latin typeface="Arial"/>
              <a:cs typeface="Arial"/>
            </a:endParaRPr>
          </a:p>
          <a:p>
            <a:pPr marL="11397">
              <a:spcBef>
                <a:spcPts val="260"/>
              </a:spcBef>
            </a:pPr>
            <a:r>
              <a:rPr sz="800" spc="36" dirty="0">
                <a:solidFill>
                  <a:srgbClr val="3D3D3D"/>
                </a:solidFill>
                <a:latin typeface="Arial"/>
                <a:cs typeface="Arial"/>
              </a:rPr>
              <a:t>Mu</a:t>
            </a:r>
            <a:r>
              <a:rPr sz="800" spc="-85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spc="99" dirty="0">
                <a:solidFill>
                  <a:srgbClr val="3D3D3D"/>
                </a:solidFill>
                <a:latin typeface="Arial"/>
                <a:cs typeface="Arial"/>
              </a:rPr>
              <a:t>t</a:t>
            </a:r>
            <a:r>
              <a:rPr sz="800" spc="58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102" dirty="0">
                <a:solidFill>
                  <a:srgbClr val="3D3D3D"/>
                </a:solidFill>
                <a:latin typeface="Arial"/>
                <a:cs typeface="Arial"/>
              </a:rPr>
              <a:t>p</a:t>
            </a:r>
            <a:r>
              <a:rPr sz="800" spc="-31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e</a:t>
            </a:r>
            <a:r>
              <a:rPr sz="800" spc="-18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Locati</a:t>
            </a:r>
            <a:r>
              <a:rPr sz="800" spc="4" dirty="0">
                <a:solidFill>
                  <a:srgbClr val="3D3D3D"/>
                </a:solidFill>
                <a:latin typeface="Arial"/>
                <a:cs typeface="Arial"/>
              </a:rPr>
              <a:t>ons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9645" y="3151793"/>
            <a:ext cx="50511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i="1" spc="54" dirty="0">
                <a:solidFill>
                  <a:srgbClr val="F4BD52"/>
                </a:solidFill>
                <a:latin typeface="Arial"/>
                <a:cs typeface="Arial"/>
              </a:rPr>
              <a:t>{;[ </a:t>
            </a:r>
            <a:r>
              <a:rPr sz="600" i="1" spc="9" dirty="0">
                <a:solidFill>
                  <a:srgbClr val="F4BD52"/>
                </a:solidFill>
                <a:latin typeface="Arial"/>
                <a:cs typeface="Arial"/>
              </a:rPr>
              <a:t> </a:t>
            </a:r>
            <a:r>
              <a:rPr sz="600" spc="-13" dirty="0">
                <a:solidFill>
                  <a:srgbClr val="2D74B3"/>
                </a:solidFill>
                <a:latin typeface="Arial"/>
                <a:cs typeface="Arial"/>
              </a:rPr>
              <a:t>Save</a:t>
            </a:r>
            <a:r>
              <a:rPr sz="600" spc="-58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36" dirty="0">
                <a:solidFill>
                  <a:srgbClr val="2D74B3"/>
                </a:solidFill>
                <a:latin typeface="Arial"/>
                <a:cs typeface="Arial"/>
              </a:rPr>
              <a:t>Job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5560" y="3393557"/>
            <a:ext cx="1360055" cy="33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65" marR="4559" indent="-6838">
              <a:lnSpc>
                <a:spcPct val="136200"/>
              </a:lnSpc>
            </a:pPr>
            <a:r>
              <a:rPr sz="800" spc="27" dirty="0">
                <a:solidFill>
                  <a:srgbClr val="676B75"/>
                </a:solidFill>
                <a:latin typeface="Arial"/>
                <a:cs typeface="Arial"/>
              </a:rPr>
              <a:t>Start</a:t>
            </a:r>
            <a:r>
              <a:rPr sz="800" spc="22" dirty="0">
                <a:solidFill>
                  <a:srgbClr val="676B75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676B75"/>
                </a:solidFill>
                <a:latin typeface="Arial"/>
                <a:cs typeface="Arial"/>
              </a:rPr>
              <a:t>n</a:t>
            </a:r>
            <a:r>
              <a:rPr sz="800" spc="135" dirty="0">
                <a:solidFill>
                  <a:srgbClr val="676B75"/>
                </a:solidFill>
                <a:latin typeface="Arial"/>
                <a:cs typeface="Arial"/>
              </a:rPr>
              <a:t>g</a:t>
            </a:r>
            <a:r>
              <a:rPr sz="800" spc="54" dirty="0">
                <a:solidFill>
                  <a:srgbClr val="676B75"/>
                </a:solidFill>
                <a:latin typeface="Arial"/>
                <a:cs typeface="Arial"/>
              </a:rPr>
              <a:t>at</a:t>
            </a:r>
            <a:r>
              <a:rPr sz="800" spc="-67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76B75"/>
                </a:solidFill>
                <a:latin typeface="Arial"/>
                <a:cs typeface="Arial"/>
              </a:rPr>
              <a:t>$32</a:t>
            </a:r>
            <a:r>
              <a:rPr sz="800" spc="-67" dirty="0">
                <a:solidFill>
                  <a:srgbClr val="676B75"/>
                </a:solidFill>
                <a:latin typeface="Arial"/>
                <a:cs typeface="Arial"/>
              </a:rPr>
              <a:t>,</a:t>
            </a:r>
            <a:r>
              <a:rPr sz="800" spc="67" dirty="0">
                <a:solidFill>
                  <a:srgbClr val="676B75"/>
                </a:solidFill>
                <a:latin typeface="Arial"/>
                <a:cs typeface="Arial"/>
              </a:rPr>
              <a:t>3</a:t>
            </a:r>
            <a:r>
              <a:rPr sz="800" spc="-45" dirty="0">
                <a:solidFill>
                  <a:srgbClr val="676B75"/>
                </a:solidFill>
                <a:latin typeface="Arial"/>
                <a:cs typeface="Arial"/>
              </a:rPr>
              <a:t>1</a:t>
            </a:r>
            <a:r>
              <a:rPr sz="800" spc="4" dirty="0">
                <a:solidFill>
                  <a:srgbClr val="676B75"/>
                </a:solidFill>
                <a:latin typeface="Arial"/>
                <a:cs typeface="Arial"/>
              </a:rPr>
              <a:t>8</a:t>
            </a:r>
            <a:r>
              <a:rPr sz="800" spc="-49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-22" dirty="0">
                <a:solidFill>
                  <a:srgbClr val="676B75"/>
                </a:solidFill>
                <a:latin typeface="Arial"/>
                <a:cs typeface="Arial"/>
              </a:rPr>
              <a:t>(</a:t>
            </a:r>
            <a:r>
              <a:rPr sz="800" spc="-54" dirty="0">
                <a:solidFill>
                  <a:srgbClr val="676B75"/>
                </a:solidFill>
                <a:latin typeface="Arial"/>
                <a:cs typeface="Arial"/>
              </a:rPr>
              <a:t>GS</a:t>
            </a:r>
            <a:r>
              <a:rPr sz="800" spc="-90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676B75"/>
                </a:solidFill>
                <a:latin typeface="Arial"/>
                <a:cs typeface="Arial"/>
              </a:rPr>
              <a:t>05-07) </a:t>
            </a:r>
            <a:r>
              <a:rPr sz="800" spc="13" dirty="0">
                <a:solidFill>
                  <a:srgbClr val="676B75"/>
                </a:solidFill>
                <a:latin typeface="Arial"/>
                <a:cs typeface="Arial"/>
              </a:rPr>
              <a:t>Permanent</a:t>
            </a:r>
            <a:r>
              <a:rPr sz="800" spc="-40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76" dirty="0">
                <a:solidFill>
                  <a:srgbClr val="676B75"/>
                </a:solidFill>
                <a:latin typeface="Arial"/>
                <a:cs typeface="Arial"/>
              </a:rPr>
              <a:t>•</a:t>
            </a:r>
            <a:r>
              <a:rPr sz="800" spc="-85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676B75"/>
                </a:solidFill>
                <a:latin typeface="Arial"/>
                <a:cs typeface="Arial"/>
              </a:rPr>
              <a:t>Full</a:t>
            </a:r>
            <a:r>
              <a:rPr sz="800" spc="-144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676B75"/>
                </a:solidFill>
                <a:latin typeface="Arial"/>
                <a:cs typeface="Arial"/>
              </a:rPr>
              <a:t>T</a:t>
            </a:r>
            <a:r>
              <a:rPr sz="800" spc="45" dirty="0">
                <a:solidFill>
                  <a:srgbClr val="676B75"/>
                </a:solidFill>
                <a:latin typeface="Arial"/>
                <a:cs typeface="Arial"/>
              </a:rPr>
              <a:t>i</a:t>
            </a:r>
            <a:r>
              <a:rPr sz="800" spc="22" dirty="0">
                <a:solidFill>
                  <a:srgbClr val="676B75"/>
                </a:solidFill>
                <a:latin typeface="Arial"/>
                <a:cs typeface="Arial"/>
              </a:rPr>
              <a:t>me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6278" y="4030419"/>
            <a:ext cx="15944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449" dirty="0">
                <a:solidFill>
                  <a:srgbClr val="676B75"/>
                </a:solidFill>
                <a:latin typeface="Times New Roman"/>
                <a:cs typeface="Times New Roman"/>
              </a:rPr>
              <a:t>0</a:t>
            </a:r>
            <a:r>
              <a:rPr sz="800" i="1" spc="18" dirty="0">
                <a:solidFill>
                  <a:srgbClr val="676B75"/>
                </a:solidFill>
                <a:latin typeface="Arial"/>
                <a:cs typeface="Arial"/>
              </a:rPr>
              <a:t>Open</a:t>
            </a:r>
            <a:r>
              <a:rPr sz="800" i="1" spc="-102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i="1" spc="31" dirty="0">
                <a:solidFill>
                  <a:srgbClr val="676B75"/>
                </a:solidFill>
                <a:latin typeface="Arial"/>
                <a:cs typeface="Arial"/>
              </a:rPr>
              <a:t>11/1</a:t>
            </a:r>
            <a:r>
              <a:rPr sz="800" i="1" spc="-166" dirty="0">
                <a:solidFill>
                  <a:srgbClr val="676B75"/>
                </a:solidFill>
                <a:latin typeface="Arial"/>
                <a:cs typeface="Arial"/>
              </a:rPr>
              <a:t>0</a:t>
            </a:r>
            <a:r>
              <a:rPr sz="800" i="1" spc="31" dirty="0">
                <a:solidFill>
                  <a:srgbClr val="676B75"/>
                </a:solidFill>
                <a:latin typeface="Arial"/>
                <a:cs typeface="Arial"/>
              </a:rPr>
              <a:t>/2</a:t>
            </a:r>
            <a:r>
              <a:rPr sz="800" i="1" spc="85" dirty="0">
                <a:solidFill>
                  <a:srgbClr val="676B75"/>
                </a:solidFill>
                <a:latin typeface="Arial"/>
                <a:cs typeface="Arial"/>
              </a:rPr>
              <a:t>0</a:t>
            </a:r>
            <a:r>
              <a:rPr sz="800" i="1" spc="76" dirty="0">
                <a:solidFill>
                  <a:srgbClr val="676B75"/>
                </a:solidFill>
                <a:latin typeface="Arial"/>
                <a:cs typeface="Arial"/>
              </a:rPr>
              <a:t>1</a:t>
            </a:r>
            <a:r>
              <a:rPr sz="800" i="1" spc="135" dirty="0">
                <a:solidFill>
                  <a:srgbClr val="676B75"/>
                </a:solidFill>
                <a:latin typeface="Arial"/>
                <a:cs typeface="Arial"/>
              </a:rPr>
              <a:t>6</a:t>
            </a:r>
            <a:r>
              <a:rPr sz="800" i="1" spc="40" dirty="0">
                <a:solidFill>
                  <a:srgbClr val="676B75"/>
                </a:solidFill>
                <a:latin typeface="Arial"/>
                <a:cs typeface="Arial"/>
              </a:rPr>
              <a:t>to</a:t>
            </a:r>
            <a:r>
              <a:rPr sz="800" i="1" spc="-90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i="1" spc="31" dirty="0">
                <a:solidFill>
                  <a:srgbClr val="676B75"/>
                </a:solidFill>
                <a:latin typeface="Arial"/>
                <a:cs typeface="Arial"/>
              </a:rPr>
              <a:t>0</a:t>
            </a:r>
            <a:r>
              <a:rPr sz="800" i="1" spc="-139" dirty="0">
                <a:solidFill>
                  <a:srgbClr val="676B75"/>
                </a:solidFill>
                <a:latin typeface="Arial"/>
                <a:cs typeface="Arial"/>
              </a:rPr>
              <a:t>9</a:t>
            </a:r>
            <a:r>
              <a:rPr sz="800" i="1" spc="27" dirty="0">
                <a:solidFill>
                  <a:srgbClr val="676B75"/>
                </a:solidFill>
                <a:latin typeface="Arial"/>
                <a:cs typeface="Arial"/>
              </a:rPr>
              <a:t>/30/2</a:t>
            </a:r>
            <a:r>
              <a:rPr sz="800" i="1" spc="90" dirty="0">
                <a:solidFill>
                  <a:srgbClr val="676B75"/>
                </a:solidFill>
                <a:latin typeface="Arial"/>
                <a:cs typeface="Arial"/>
              </a:rPr>
              <a:t>0</a:t>
            </a:r>
            <a:r>
              <a:rPr sz="800" i="1" spc="76" dirty="0">
                <a:solidFill>
                  <a:srgbClr val="676B75"/>
                </a:solidFill>
                <a:latin typeface="Arial"/>
                <a:cs typeface="Arial"/>
              </a:rPr>
              <a:t>17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2698" y="4408228"/>
            <a:ext cx="1252682" cy="79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100" spc="-67" dirty="0">
                <a:solidFill>
                  <a:srgbClr val="2D74B3"/>
                </a:solidFill>
                <a:latin typeface="Arial"/>
                <a:cs typeface="Arial"/>
              </a:rPr>
              <a:t>SC</a:t>
            </a:r>
            <a:r>
              <a:rPr sz="1100" spc="18" dirty="0">
                <a:solidFill>
                  <a:srgbClr val="2D74B3"/>
                </a:solidFill>
                <a:latin typeface="Arial"/>
                <a:cs typeface="Arial"/>
              </a:rPr>
              <a:t>I</a:t>
            </a:r>
            <a:r>
              <a:rPr sz="1100" spc="-54" dirty="0">
                <a:solidFill>
                  <a:srgbClr val="2D74B3"/>
                </a:solidFill>
                <a:latin typeface="Arial"/>
                <a:cs typeface="Arial"/>
              </a:rPr>
              <a:t>ENTIST</a:t>
            </a:r>
            <a:endParaRPr sz="1100" dirty="0">
              <a:latin typeface="Arial"/>
              <a:cs typeface="Arial"/>
            </a:endParaRPr>
          </a:p>
          <a:p>
            <a:pPr marL="14246" marR="4559">
              <a:lnSpc>
                <a:spcPts val="1247"/>
              </a:lnSpc>
              <a:spcBef>
                <a:spcPts val="31"/>
              </a:spcBef>
            </a:pPr>
            <a:r>
              <a:rPr sz="800" spc="58" dirty="0">
                <a:solidFill>
                  <a:srgbClr val="3D3D3D"/>
                </a:solidFill>
                <a:latin typeface="Arial"/>
                <a:cs typeface="Arial"/>
              </a:rPr>
              <a:t>U</a:t>
            </a:r>
            <a:r>
              <a:rPr sz="800" spc="-36"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r>
              <a:rPr sz="800" spc="36" dirty="0">
                <a:solidFill>
                  <a:srgbClr val="3D3D3D"/>
                </a:solidFill>
                <a:latin typeface="Arial"/>
                <a:cs typeface="Arial"/>
              </a:rPr>
              <a:t>S.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D"/>
                </a:solidFill>
                <a:latin typeface="Arial"/>
                <a:cs typeface="Arial"/>
              </a:rPr>
              <a:t>Navy</a:t>
            </a:r>
            <a:r>
              <a:rPr sz="800" spc="4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D"/>
                </a:solidFill>
                <a:latin typeface="Arial"/>
                <a:cs typeface="Arial"/>
              </a:rPr>
              <a:t>-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Agency</a:t>
            </a:r>
            <a:r>
              <a:rPr sz="800" spc="8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D"/>
                </a:solidFill>
                <a:latin typeface="Arial"/>
                <a:cs typeface="Arial"/>
              </a:rPr>
              <a:t>W</a:t>
            </a:r>
            <a:r>
              <a:rPr sz="800" spc="54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D"/>
                </a:solidFill>
                <a:latin typeface="Arial"/>
                <a:cs typeface="Arial"/>
              </a:rPr>
              <a:t>de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D"/>
                </a:solidFill>
                <a:latin typeface="Arial"/>
                <a:cs typeface="Arial"/>
              </a:rPr>
              <a:t>Department</a:t>
            </a:r>
            <a:r>
              <a:rPr sz="800" spc="-22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of</a:t>
            </a:r>
            <a:r>
              <a:rPr sz="800" spc="-54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D"/>
                </a:solidFill>
                <a:latin typeface="Arial"/>
                <a:cs typeface="Arial"/>
              </a:rPr>
              <a:t>the </a:t>
            </a:r>
            <a:r>
              <a:rPr sz="800" spc="-4" dirty="0">
                <a:solidFill>
                  <a:srgbClr val="3D3D3D"/>
                </a:solidFill>
                <a:latin typeface="Arial"/>
                <a:cs typeface="Arial"/>
              </a:rPr>
              <a:t>Navy</a:t>
            </a:r>
            <a:endParaRPr sz="800" dirty="0">
              <a:latin typeface="Arial"/>
              <a:cs typeface="Arial"/>
            </a:endParaRPr>
          </a:p>
          <a:p>
            <a:pPr marL="14246">
              <a:spcBef>
                <a:spcPts val="260"/>
              </a:spcBef>
            </a:pPr>
            <a:r>
              <a:rPr sz="800" spc="36" dirty="0">
                <a:solidFill>
                  <a:srgbClr val="3D3D3D"/>
                </a:solidFill>
                <a:latin typeface="Arial"/>
                <a:cs typeface="Arial"/>
              </a:rPr>
              <a:t>Mu</a:t>
            </a:r>
            <a:r>
              <a:rPr sz="800" spc="-85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spc="99" dirty="0">
                <a:solidFill>
                  <a:srgbClr val="3D3D3D"/>
                </a:solidFill>
                <a:latin typeface="Arial"/>
                <a:cs typeface="Arial"/>
              </a:rPr>
              <a:t>t</a:t>
            </a:r>
            <a:r>
              <a:rPr sz="800" spc="58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102" dirty="0">
                <a:solidFill>
                  <a:srgbClr val="3D3D3D"/>
                </a:solidFill>
                <a:latin typeface="Arial"/>
                <a:cs typeface="Arial"/>
              </a:rPr>
              <a:t>p</a:t>
            </a:r>
            <a:r>
              <a:rPr sz="800" spc="-31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e</a:t>
            </a:r>
            <a:r>
              <a:rPr sz="800" spc="-18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Locati</a:t>
            </a:r>
            <a:r>
              <a:rPr sz="800" spc="4" dirty="0">
                <a:solidFill>
                  <a:srgbClr val="3D3D3D"/>
                </a:solidFill>
                <a:latin typeface="Arial"/>
                <a:cs typeface="Arial"/>
              </a:rPr>
              <a:t>ons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9645" y="4350852"/>
            <a:ext cx="50511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i="1" spc="54" dirty="0">
                <a:solidFill>
                  <a:srgbClr val="F4BD52"/>
                </a:solidFill>
                <a:latin typeface="Arial"/>
                <a:cs typeface="Arial"/>
              </a:rPr>
              <a:t>{;[ </a:t>
            </a:r>
            <a:r>
              <a:rPr sz="600" i="1" spc="9" dirty="0">
                <a:solidFill>
                  <a:srgbClr val="F4BD52"/>
                </a:solidFill>
                <a:latin typeface="Arial"/>
                <a:cs typeface="Arial"/>
              </a:rPr>
              <a:t> </a:t>
            </a:r>
            <a:r>
              <a:rPr sz="600" spc="-13" dirty="0">
                <a:solidFill>
                  <a:srgbClr val="2D74B3"/>
                </a:solidFill>
                <a:latin typeface="Arial"/>
                <a:cs typeface="Arial"/>
              </a:rPr>
              <a:t>Save</a:t>
            </a:r>
            <a:r>
              <a:rPr sz="600" spc="-58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36" dirty="0">
                <a:solidFill>
                  <a:srgbClr val="2D74B3"/>
                </a:solidFill>
                <a:latin typeface="Arial"/>
                <a:cs typeface="Arial"/>
              </a:rPr>
              <a:t>Job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25560" y="4595731"/>
            <a:ext cx="1360055" cy="33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65" marR="4559" indent="-6838">
              <a:lnSpc>
                <a:spcPct val="136200"/>
              </a:lnSpc>
            </a:pPr>
            <a:r>
              <a:rPr sz="800" spc="27" dirty="0">
                <a:solidFill>
                  <a:srgbClr val="676B75"/>
                </a:solidFill>
                <a:latin typeface="Arial"/>
                <a:cs typeface="Arial"/>
              </a:rPr>
              <a:t>Start</a:t>
            </a:r>
            <a:r>
              <a:rPr sz="800" spc="22" dirty="0">
                <a:solidFill>
                  <a:srgbClr val="676B75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676B75"/>
                </a:solidFill>
                <a:latin typeface="Arial"/>
                <a:cs typeface="Arial"/>
              </a:rPr>
              <a:t>n</a:t>
            </a:r>
            <a:r>
              <a:rPr sz="800" spc="135" dirty="0">
                <a:solidFill>
                  <a:srgbClr val="676B75"/>
                </a:solidFill>
                <a:latin typeface="Arial"/>
                <a:cs typeface="Arial"/>
              </a:rPr>
              <a:t>g</a:t>
            </a:r>
            <a:r>
              <a:rPr sz="800" spc="54" dirty="0">
                <a:solidFill>
                  <a:srgbClr val="676B75"/>
                </a:solidFill>
                <a:latin typeface="Arial"/>
                <a:cs typeface="Arial"/>
              </a:rPr>
              <a:t>at</a:t>
            </a:r>
            <a:r>
              <a:rPr sz="800" spc="-67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76B75"/>
                </a:solidFill>
                <a:latin typeface="Arial"/>
                <a:cs typeface="Arial"/>
              </a:rPr>
              <a:t>$48</a:t>
            </a:r>
            <a:r>
              <a:rPr sz="800" spc="-67" dirty="0">
                <a:solidFill>
                  <a:srgbClr val="676B75"/>
                </a:solidFill>
                <a:latin typeface="Arial"/>
                <a:cs typeface="Arial"/>
              </a:rPr>
              <a:t>,</a:t>
            </a:r>
            <a:r>
              <a:rPr sz="800" dirty="0">
                <a:solidFill>
                  <a:srgbClr val="676B75"/>
                </a:solidFill>
                <a:latin typeface="Arial"/>
                <a:cs typeface="Arial"/>
              </a:rPr>
              <a:t>968</a:t>
            </a:r>
            <a:r>
              <a:rPr sz="800" spc="-27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-22" dirty="0">
                <a:solidFill>
                  <a:srgbClr val="676B75"/>
                </a:solidFill>
                <a:latin typeface="Arial"/>
                <a:cs typeface="Arial"/>
              </a:rPr>
              <a:t>(</a:t>
            </a:r>
            <a:r>
              <a:rPr sz="800" spc="-54" dirty="0">
                <a:solidFill>
                  <a:srgbClr val="676B75"/>
                </a:solidFill>
                <a:latin typeface="Arial"/>
                <a:cs typeface="Arial"/>
              </a:rPr>
              <a:t>GS</a:t>
            </a:r>
            <a:r>
              <a:rPr sz="800" spc="-90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676B75"/>
                </a:solidFill>
                <a:latin typeface="Arial"/>
                <a:cs typeface="Arial"/>
              </a:rPr>
              <a:t>09-13) </a:t>
            </a:r>
            <a:r>
              <a:rPr sz="800" spc="13" dirty="0">
                <a:solidFill>
                  <a:srgbClr val="676B75"/>
                </a:solidFill>
                <a:latin typeface="Arial"/>
                <a:cs typeface="Arial"/>
              </a:rPr>
              <a:t>Permanent</a:t>
            </a:r>
            <a:r>
              <a:rPr sz="800" spc="-40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76" dirty="0">
                <a:solidFill>
                  <a:srgbClr val="676B75"/>
                </a:solidFill>
                <a:latin typeface="Arial"/>
                <a:cs typeface="Arial"/>
              </a:rPr>
              <a:t>•</a:t>
            </a:r>
            <a:r>
              <a:rPr sz="800" spc="-85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676B75"/>
                </a:solidFill>
                <a:latin typeface="Arial"/>
                <a:cs typeface="Arial"/>
              </a:rPr>
              <a:t>Full</a:t>
            </a:r>
            <a:r>
              <a:rPr sz="800" spc="-144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676B75"/>
                </a:solidFill>
                <a:latin typeface="Arial"/>
                <a:cs typeface="Arial"/>
              </a:rPr>
              <a:t>T</a:t>
            </a:r>
            <a:r>
              <a:rPr sz="800" spc="45" dirty="0">
                <a:solidFill>
                  <a:srgbClr val="676B75"/>
                </a:solidFill>
                <a:latin typeface="Arial"/>
                <a:cs typeface="Arial"/>
              </a:rPr>
              <a:t>i</a:t>
            </a:r>
            <a:r>
              <a:rPr sz="800" spc="22" dirty="0">
                <a:solidFill>
                  <a:srgbClr val="676B75"/>
                </a:solidFill>
                <a:latin typeface="Arial"/>
                <a:cs typeface="Arial"/>
              </a:rPr>
              <a:t>me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1080" y="5101434"/>
            <a:ext cx="6201064" cy="210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59" algn="r"/>
            <a:r>
              <a:rPr sz="600" spc="9" dirty="0">
                <a:solidFill>
                  <a:srgbClr val="4485BC"/>
                </a:solidFill>
                <a:latin typeface="Arial"/>
                <a:cs typeface="Arial"/>
              </a:rPr>
              <a:t>Show</a:t>
            </a:r>
            <a:r>
              <a:rPr sz="600" spc="-40" dirty="0">
                <a:solidFill>
                  <a:srgbClr val="4485BC"/>
                </a:solidFill>
                <a:latin typeface="Arial"/>
                <a:cs typeface="Arial"/>
              </a:rPr>
              <a:t> </a:t>
            </a:r>
            <a:r>
              <a:rPr sz="600" spc="4" dirty="0">
                <a:solidFill>
                  <a:srgbClr val="4485BC"/>
                </a:solidFill>
                <a:latin typeface="Arial"/>
                <a:cs typeface="Arial"/>
              </a:rPr>
              <a:t>oi:itions</a:t>
            </a:r>
            <a:r>
              <a:rPr sz="600" spc="-22" dirty="0">
                <a:solidFill>
                  <a:srgbClr val="4485BC"/>
                </a:solidFill>
                <a:latin typeface="Arial"/>
                <a:cs typeface="Arial"/>
              </a:rPr>
              <a:t> </a:t>
            </a:r>
            <a:r>
              <a:rPr sz="600" spc="36" dirty="0">
                <a:solidFill>
                  <a:srgbClr val="4485BC"/>
                </a:solidFill>
                <a:latin typeface="Arial"/>
                <a:cs typeface="Arial"/>
              </a:rPr>
              <a:t>with</a:t>
            </a:r>
            <a:r>
              <a:rPr sz="600" spc="-4" dirty="0">
                <a:solidFill>
                  <a:srgbClr val="4485BC"/>
                </a:solidFill>
                <a:latin typeface="Arial"/>
                <a:cs typeface="Arial"/>
              </a:rPr>
              <a:t> </a:t>
            </a:r>
            <a:r>
              <a:rPr sz="600" spc="-139" dirty="0">
                <a:solidFill>
                  <a:srgbClr val="4485BC"/>
                </a:solidFill>
                <a:latin typeface="Arial"/>
                <a:cs typeface="Arial"/>
              </a:rPr>
              <a:t>O</a:t>
            </a:r>
            <a:r>
              <a:rPr sz="600" spc="-9" dirty="0">
                <a:solidFill>
                  <a:srgbClr val="4485BC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2D74B3"/>
                </a:solidFill>
                <a:latin typeface="Arial"/>
                <a:cs typeface="Arial"/>
              </a:rPr>
              <a:t>jobs</a:t>
            </a:r>
            <a:endParaRPr sz="600" dirty="0">
              <a:latin typeface="Arial"/>
              <a:cs typeface="Arial"/>
            </a:endParaRPr>
          </a:p>
          <a:p>
            <a:pPr marL="11397">
              <a:spcBef>
                <a:spcPts val="215"/>
              </a:spcBef>
            </a:pPr>
            <a:r>
              <a:rPr sz="600" spc="359" dirty="0">
                <a:solidFill>
                  <a:srgbClr val="676B75"/>
                </a:solidFill>
                <a:latin typeface="Arial"/>
                <a:cs typeface="Arial"/>
              </a:rPr>
              <a:t>-</a:t>
            </a:r>
            <a:r>
              <a:rPr sz="600" spc="-90" dirty="0">
                <a:solidFill>
                  <a:srgbClr val="B1B3B8"/>
                </a:solidFill>
                <a:latin typeface="Arial"/>
                <a:cs typeface="Arial"/>
              </a:rPr>
              <a:t>·</a:t>
            </a:r>
            <a:r>
              <a:rPr sz="600" spc="31" dirty="0">
                <a:solidFill>
                  <a:srgbClr val="B1B3B8"/>
                </a:solidFill>
                <a:latin typeface="Arial"/>
                <a:cs typeface="Arial"/>
              </a:rPr>
              <a:t>-</a:t>
            </a:r>
            <a:r>
              <a:rPr sz="600" spc="9" dirty="0">
                <a:solidFill>
                  <a:srgbClr val="B1B3B8"/>
                </a:solidFill>
                <a:latin typeface="Arial"/>
                <a:cs typeface="Arial"/>
              </a:rPr>
              <a:t> </a:t>
            </a:r>
            <a:r>
              <a:rPr sz="600" spc="72" dirty="0">
                <a:solidFill>
                  <a:srgbClr val="B1B3B8"/>
                </a:solidFill>
                <a:latin typeface="Arial"/>
                <a:cs typeface="Arial"/>
              </a:rPr>
              <a:t>-</a:t>
            </a:r>
            <a:r>
              <a:rPr sz="600" spc="-27" dirty="0">
                <a:solidFill>
                  <a:srgbClr val="B1B3B8"/>
                </a:solidFill>
                <a:latin typeface="Arial"/>
                <a:cs typeface="Arial"/>
              </a:rPr>
              <a:t>·</a:t>
            </a:r>
            <a:r>
              <a:rPr sz="600" spc="31" dirty="0">
                <a:solidFill>
                  <a:srgbClr val="B1B3B8"/>
                </a:solidFill>
                <a:latin typeface="Arial"/>
                <a:cs typeface="Arial"/>
              </a:rPr>
              <a:t>-</a:t>
            </a:r>
            <a:r>
              <a:rPr sz="600" dirty="0">
                <a:solidFill>
                  <a:srgbClr val="B1B3B8"/>
                </a:solidFill>
                <a:latin typeface="Arial"/>
                <a:cs typeface="Arial"/>
              </a:rPr>
              <a:t> </a:t>
            </a:r>
            <a:r>
              <a:rPr sz="600" spc="-67" dirty="0">
                <a:solidFill>
                  <a:srgbClr val="B1B3B8"/>
                </a:solidFill>
                <a:latin typeface="Arial"/>
                <a:cs typeface="Arial"/>
              </a:rPr>
              <a:t> </a:t>
            </a:r>
            <a:r>
              <a:rPr sz="600" spc="-18" dirty="0">
                <a:solidFill>
                  <a:srgbClr val="676B75"/>
                </a:solidFill>
                <a:latin typeface="Arial"/>
                <a:cs typeface="Arial"/>
              </a:rPr>
              <a:t>..</a:t>
            </a:r>
            <a:r>
              <a:rPr sz="600" spc="-49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spc="-36" dirty="0">
                <a:solidFill>
                  <a:srgbClr val="676B75"/>
                </a:solidFill>
                <a:latin typeface="Arial"/>
                <a:cs typeface="Arial"/>
              </a:rPr>
              <a:t>..</a:t>
            </a:r>
            <a:r>
              <a:rPr sz="600" spc="13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i="1" spc="45" dirty="0">
                <a:solidFill>
                  <a:srgbClr val="7C8289"/>
                </a:solidFill>
                <a:latin typeface="Arial"/>
                <a:cs typeface="Arial"/>
              </a:rPr>
              <a:t>,</a:t>
            </a:r>
            <a:r>
              <a:rPr sz="600" i="1" spc="-13" dirty="0">
                <a:solidFill>
                  <a:srgbClr val="7C8289"/>
                </a:solidFill>
                <a:latin typeface="Arial"/>
                <a:cs typeface="Arial"/>
              </a:rPr>
              <a:t>.,,..</a:t>
            </a:r>
            <a:r>
              <a:rPr sz="600" i="1" spc="-108" dirty="0">
                <a:solidFill>
                  <a:srgbClr val="7C8289"/>
                </a:solidFill>
                <a:latin typeface="Arial"/>
                <a:cs typeface="Arial"/>
              </a:rPr>
              <a:t> </a:t>
            </a:r>
            <a:r>
              <a:rPr sz="600" i="1" spc="-31" dirty="0">
                <a:solidFill>
                  <a:srgbClr val="7C8289"/>
                </a:solidFill>
                <a:latin typeface="Arial"/>
                <a:cs typeface="Arial"/>
              </a:rPr>
              <a:t>,</a:t>
            </a:r>
            <a:r>
              <a:rPr sz="600" i="1" spc="-81" dirty="0">
                <a:solidFill>
                  <a:srgbClr val="676B75"/>
                </a:solidFill>
                <a:latin typeface="Arial"/>
                <a:cs typeface="Arial"/>
              </a:rPr>
              <a:t>...</a:t>
            </a:r>
            <a:r>
              <a:rPr sz="600" i="1" spc="-49" dirty="0">
                <a:solidFill>
                  <a:srgbClr val="676B75"/>
                </a:solidFill>
                <a:latin typeface="Arial"/>
                <a:cs typeface="Arial"/>
              </a:rPr>
              <a:t>.</a:t>
            </a:r>
            <a:r>
              <a:rPr sz="600" i="1" spc="-31" dirty="0">
                <a:solidFill>
                  <a:srgbClr val="676B75"/>
                </a:solidFill>
                <a:latin typeface="Arial"/>
                <a:cs typeface="Arial"/>
              </a:rPr>
              <a:t>,...,</a:t>
            </a:r>
            <a:r>
              <a:rPr sz="600" i="1" spc="-49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i="1" spc="-36" dirty="0">
                <a:solidFill>
                  <a:srgbClr val="676B75"/>
                </a:solidFill>
                <a:latin typeface="Arial"/>
                <a:cs typeface="Arial"/>
              </a:rPr>
              <a:t>,..</a:t>
            </a:r>
            <a:r>
              <a:rPr sz="600" i="1" spc="-31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i="1" spc="-135" dirty="0">
                <a:solidFill>
                  <a:srgbClr val="676B75"/>
                </a:solidFill>
                <a:latin typeface="Arial"/>
                <a:cs typeface="Arial"/>
              </a:rPr>
              <a:t>.L</a:t>
            </a:r>
            <a:r>
              <a:rPr sz="600" i="1" spc="-94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i="1" spc="-121" dirty="0">
                <a:solidFill>
                  <a:srgbClr val="B1B3B8"/>
                </a:solidFill>
                <a:latin typeface="Arial"/>
                <a:cs typeface="Arial"/>
              </a:rPr>
              <a:t>_</a:t>
            </a:r>
            <a:r>
              <a:rPr sz="600" i="1" dirty="0">
                <a:solidFill>
                  <a:srgbClr val="B1B3B8"/>
                </a:solidFill>
                <a:latin typeface="Arial"/>
                <a:cs typeface="Arial"/>
              </a:rPr>
              <a:t> </a:t>
            </a:r>
            <a:r>
              <a:rPr sz="600" i="1" spc="-9" dirty="0">
                <a:solidFill>
                  <a:srgbClr val="B1B3B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676B75"/>
                </a:solidFill>
                <a:latin typeface="Arial"/>
                <a:cs typeface="Arial"/>
              </a:rPr>
              <a:t>"'"</a:t>
            </a:r>
            <a:r>
              <a:rPr sz="600" spc="9" dirty="0">
                <a:solidFill>
                  <a:srgbClr val="676B75"/>
                </a:solidFill>
                <a:latin typeface="Arial"/>
                <a:cs typeface="Arial"/>
              </a:rPr>
              <a:t>"</a:t>
            </a:r>
            <a:r>
              <a:rPr sz="600" spc="-144" dirty="0">
                <a:solidFill>
                  <a:srgbClr val="676B75"/>
                </a:solidFill>
                <a:latin typeface="Arial"/>
                <a:cs typeface="Arial"/>
              </a:rPr>
              <a:t>'</a:t>
            </a:r>
            <a:r>
              <a:rPr sz="600" spc="-76" dirty="0">
                <a:solidFill>
                  <a:srgbClr val="676B75"/>
                </a:solidFill>
                <a:latin typeface="Arial"/>
                <a:cs typeface="Arial"/>
              </a:rPr>
              <a:t>...</a:t>
            </a:r>
            <a:r>
              <a:rPr sz="600" spc="-31" dirty="0">
                <a:solidFill>
                  <a:srgbClr val="676B75"/>
                </a:solidFill>
                <a:latin typeface="Arial"/>
                <a:cs typeface="Arial"/>
              </a:rPr>
              <a:t>.</a:t>
            </a:r>
            <a:r>
              <a:rPr sz="600" spc="-102" dirty="0">
                <a:solidFill>
                  <a:srgbClr val="676B75"/>
                </a:solidFill>
                <a:latin typeface="Arial"/>
                <a:cs typeface="Arial"/>
              </a:rPr>
              <a:t>,....</a:t>
            </a:r>
            <a:r>
              <a:rPr sz="600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spc="-36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spc="-63" dirty="0">
                <a:solidFill>
                  <a:srgbClr val="676B75"/>
                </a:solidFill>
                <a:latin typeface="Arial"/>
                <a:cs typeface="Arial"/>
              </a:rPr>
              <a:t>..........</a:t>
            </a:r>
            <a:r>
              <a:rPr sz="600" spc="-58" dirty="0">
                <a:solidFill>
                  <a:srgbClr val="676B75"/>
                </a:solidFill>
                <a:latin typeface="Arial"/>
                <a:cs typeface="Arial"/>
              </a:rPr>
              <a:t> </a:t>
            </a:r>
            <a:r>
              <a:rPr sz="600" spc="-85" dirty="0">
                <a:solidFill>
                  <a:srgbClr val="676B75"/>
                </a:solidFill>
                <a:latin typeface="Arial"/>
                <a:cs typeface="Arial"/>
              </a:rPr>
              <a:t>....,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40838" y="686636"/>
            <a:ext cx="32385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00" algn="ctr">
              <a:lnSpc>
                <a:spcPts val="2486"/>
              </a:lnSpc>
            </a:pPr>
            <a:r>
              <a:rPr sz="2200" i="1" spc="45" dirty="0">
                <a:solidFill>
                  <a:srgbClr val="2D74B3"/>
                </a:solidFill>
                <a:latin typeface="Times New Roman"/>
                <a:cs typeface="Times New Roman"/>
              </a:rPr>
              <a:t>:.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ts val="763"/>
              </a:lnSpc>
            </a:pPr>
            <a:r>
              <a:rPr sz="800" spc="18" dirty="0">
                <a:solidFill>
                  <a:srgbClr val="2D74B3"/>
                </a:solidFill>
                <a:latin typeface="Arial"/>
                <a:cs typeface="Arial"/>
              </a:rPr>
              <a:t>Brandi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08895" y="2545237"/>
            <a:ext cx="508000" cy="246221"/>
          </a:xfrm>
          <a:prstGeom prst="rect">
            <a:avLst/>
          </a:prstGeom>
          <a:solidFill>
            <a:srgbClr val="365B90"/>
          </a:solidFill>
        </p:spPr>
        <p:txBody>
          <a:bodyPr vert="horz" wrap="square" lIns="0" tIns="0" rIns="0" bIns="0" rtlCol="0">
            <a:spAutoFit/>
          </a:bodyPr>
          <a:lstStyle/>
          <a:p>
            <a:pPr marL="6838"/>
            <a:r>
              <a:rPr sz="800" dirty="0">
                <a:solidFill>
                  <a:srgbClr val="EFF2F6"/>
                </a:solidFill>
                <a:latin typeface="Arial"/>
                <a:cs typeface="Arial"/>
              </a:rPr>
              <a:t>More</a:t>
            </a:r>
            <a:r>
              <a:rPr sz="800" spc="-72" dirty="0">
                <a:solidFill>
                  <a:srgbClr val="EFF2F6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EFF2F6"/>
                </a:solidFill>
                <a:latin typeface="Arial"/>
                <a:cs typeface="Arial"/>
              </a:rPr>
              <a:t>fi</a:t>
            </a:r>
            <a:r>
              <a:rPr sz="800" dirty="0">
                <a:solidFill>
                  <a:srgbClr val="EFF2F6"/>
                </a:solidFill>
                <a:latin typeface="Arial"/>
                <a:cs typeface="Arial"/>
              </a:rPr>
              <a:t>l</a:t>
            </a:r>
            <a:r>
              <a:rPr sz="800" spc="4" dirty="0">
                <a:solidFill>
                  <a:srgbClr val="EFF2F6"/>
                </a:solidFill>
                <a:latin typeface="Arial"/>
                <a:cs typeface="Arial"/>
              </a:rPr>
              <a:t>ters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20892" y="2551495"/>
            <a:ext cx="59228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4" dirty="0">
                <a:solidFill>
                  <a:srgbClr val="2D74B3"/>
                </a:solidFill>
                <a:latin typeface="Arial"/>
                <a:cs typeface="Arial"/>
              </a:rPr>
              <a:t>Top</a:t>
            </a:r>
            <a:r>
              <a:rPr sz="900" spc="45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900" spc="54" dirty="0">
                <a:solidFill>
                  <a:srgbClr val="2D74B3"/>
                </a:solidFill>
                <a:latin typeface="Arial"/>
                <a:cs typeface="Arial"/>
              </a:rPr>
              <a:t>filters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5107" y="2965715"/>
            <a:ext cx="65578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63" dirty="0">
                <a:solidFill>
                  <a:srgbClr val="2F3F59"/>
                </a:solidFill>
                <a:latin typeface="Arial"/>
                <a:cs typeface="Arial"/>
              </a:rPr>
              <a:t>Hiring</a:t>
            </a:r>
            <a:r>
              <a:rPr sz="900" spc="-49" dirty="0">
                <a:solidFill>
                  <a:srgbClr val="2F3F59"/>
                </a:solidFill>
                <a:latin typeface="Arial"/>
                <a:cs typeface="Arial"/>
              </a:rPr>
              <a:t> </a:t>
            </a:r>
            <a:r>
              <a:rPr sz="900" spc="49" dirty="0">
                <a:solidFill>
                  <a:srgbClr val="2F3F59"/>
                </a:solidFill>
                <a:latin typeface="Arial"/>
                <a:cs typeface="Arial"/>
              </a:rPr>
              <a:t>path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08607" y="2968041"/>
            <a:ext cx="29787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94" dirty="0">
                <a:solidFill>
                  <a:srgbClr val="2D74B3"/>
                </a:solidFill>
                <a:latin typeface="Arial"/>
                <a:cs typeface="Arial"/>
              </a:rPr>
              <a:t>9Help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18690" y="3207852"/>
            <a:ext cx="368877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4" dirty="0">
                <a:solidFill>
                  <a:srgbClr val="4485BC"/>
                </a:solidFill>
                <a:latin typeface="Arial"/>
                <a:cs typeface="Arial"/>
              </a:rPr>
              <a:t>Se</a:t>
            </a:r>
            <a:r>
              <a:rPr sz="600" spc="-40" dirty="0">
                <a:solidFill>
                  <a:srgbClr val="4485BC"/>
                </a:solidFill>
                <a:latin typeface="Arial"/>
                <a:cs typeface="Arial"/>
              </a:rPr>
              <a:t>l</a:t>
            </a:r>
            <a:r>
              <a:rPr sz="600" spc="22" dirty="0">
                <a:solidFill>
                  <a:srgbClr val="4485BC"/>
                </a:solidFill>
                <a:latin typeface="Arial"/>
                <a:cs typeface="Arial"/>
              </a:rPr>
              <a:t>ect</a:t>
            </a:r>
            <a:r>
              <a:rPr sz="600" spc="-40" dirty="0">
                <a:solidFill>
                  <a:srgbClr val="4485BC"/>
                </a:solidFill>
                <a:latin typeface="Arial"/>
                <a:cs typeface="Arial"/>
              </a:rPr>
              <a:t> </a:t>
            </a:r>
            <a:r>
              <a:rPr sz="600" spc="36" dirty="0">
                <a:solidFill>
                  <a:srgbClr val="4485BC"/>
                </a:solidFill>
                <a:latin typeface="Arial"/>
                <a:cs typeface="Arial"/>
              </a:rPr>
              <a:t>all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09061" y="3388755"/>
            <a:ext cx="174914" cy="44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spc="457" dirty="0">
                <a:solidFill>
                  <a:srgbClr val="7C8289"/>
                </a:solidFill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  <a:p>
            <a:pPr marL="11397">
              <a:spcBef>
                <a:spcPts val="148"/>
              </a:spcBef>
            </a:pPr>
            <a:r>
              <a:rPr sz="1400" spc="457" dirty="0">
                <a:solidFill>
                  <a:srgbClr val="7C8289"/>
                </a:solidFill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7681" y="3205715"/>
            <a:ext cx="1285586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lnSpc>
                <a:spcPts val="3177"/>
              </a:lnSpc>
            </a:pPr>
            <a:r>
              <a:rPr sz="2900" b="1" spc="434" dirty="0">
                <a:solidFill>
                  <a:srgbClr val="3ABADB"/>
                </a:solidFill>
                <a:latin typeface="Times New Roman"/>
                <a:cs typeface="Times New Roman"/>
              </a:rPr>
              <a:t>a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Open</a:t>
            </a:r>
            <a:r>
              <a:rPr sz="800" spc="-6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D"/>
                </a:solidFill>
                <a:latin typeface="Arial"/>
                <a:cs typeface="Arial"/>
              </a:rPr>
              <a:t>to</a:t>
            </a:r>
            <a:r>
              <a:rPr sz="800" spc="-8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the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D"/>
                </a:solidFill>
                <a:latin typeface="Arial"/>
                <a:cs typeface="Arial"/>
              </a:rPr>
              <a:t>pub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li</a:t>
            </a:r>
            <a:r>
              <a:rPr sz="800" spc="-31" dirty="0">
                <a:solidFill>
                  <a:srgbClr val="3D3D3D"/>
                </a:solidFill>
                <a:latin typeface="Arial"/>
                <a:cs typeface="Arial"/>
              </a:rPr>
              <a:t>c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13" dirty="0">
                <a:solidFill>
                  <a:srgbClr val="676B75"/>
                </a:solidFill>
                <a:latin typeface="Times New Roman"/>
                <a:cs typeface="Times New Roman"/>
              </a:rPr>
              <a:t>(79)</a:t>
            </a:r>
            <a:endParaRPr sz="700" dirty="0">
              <a:latin typeface="Times New Roman"/>
              <a:cs typeface="Times New Roman"/>
            </a:endParaRPr>
          </a:p>
          <a:p>
            <a:pPr marL="11397">
              <a:lnSpc>
                <a:spcPts val="1992"/>
              </a:lnSpc>
            </a:pPr>
            <a:r>
              <a:rPr sz="1900" b="1" spc="642" dirty="0">
                <a:solidFill>
                  <a:srgbClr val="2F3F59"/>
                </a:solidFill>
                <a:latin typeface="Arial"/>
                <a:cs typeface="Arial"/>
              </a:rPr>
              <a:t>8</a:t>
            </a:r>
            <a:r>
              <a:rPr sz="1900" b="1" spc="-332" dirty="0">
                <a:solidFill>
                  <a:srgbClr val="2F3F5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Federal</a:t>
            </a:r>
            <a:r>
              <a:rPr sz="800" spc="-58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D"/>
                </a:solidFill>
                <a:latin typeface="Arial"/>
                <a:cs typeface="Arial"/>
              </a:rPr>
              <a:t>employees</a:t>
            </a:r>
            <a:r>
              <a:rPr sz="800" spc="9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7C8289"/>
                </a:solidFill>
                <a:latin typeface="Times New Roman"/>
                <a:cs typeface="Times New Roman"/>
              </a:rPr>
              <a:t>(6</a:t>
            </a:r>
            <a:r>
              <a:rPr sz="700" spc="-67" dirty="0">
                <a:solidFill>
                  <a:srgbClr val="7C8289"/>
                </a:solidFill>
                <a:latin typeface="Times New Roman"/>
                <a:cs typeface="Times New Roman"/>
              </a:rPr>
              <a:t>1</a:t>
            </a:r>
            <a:r>
              <a:rPr sz="700" spc="-45" dirty="0">
                <a:solidFill>
                  <a:srgbClr val="7C8289"/>
                </a:solidFill>
                <a:latin typeface="Times New Roman"/>
                <a:cs typeface="Times New Roman"/>
              </a:rPr>
              <a:t>)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09061" y="3855920"/>
            <a:ext cx="1749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spc="457" dirty="0">
                <a:solidFill>
                  <a:srgbClr val="7C8289"/>
                </a:solidFill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17681" y="3669766"/>
            <a:ext cx="138487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b="1" spc="606" dirty="0">
                <a:solidFill>
                  <a:srgbClr val="D83B4B"/>
                </a:solidFill>
                <a:latin typeface="Times New Roman"/>
                <a:cs typeface="Times New Roman"/>
              </a:rPr>
              <a:t>e</a:t>
            </a:r>
            <a:r>
              <a:rPr sz="800" spc="22" dirty="0">
                <a:solidFill>
                  <a:srgbClr val="3D3D3D"/>
                </a:solidFill>
                <a:latin typeface="Arial"/>
                <a:cs typeface="Arial"/>
              </a:rPr>
              <a:t>Internal</a:t>
            </a:r>
            <a:r>
              <a:rPr sz="800" spc="-67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D"/>
                </a:solidFill>
                <a:latin typeface="Arial"/>
                <a:cs typeface="Arial"/>
              </a:rPr>
              <a:t>to</a:t>
            </a:r>
            <a:r>
              <a:rPr sz="800" spc="4" dirty="0">
                <a:solidFill>
                  <a:srgbClr val="3D3D3D"/>
                </a:solidFill>
                <a:latin typeface="Arial"/>
                <a:cs typeface="Arial"/>
              </a:rPr>
              <a:t> an</a:t>
            </a:r>
            <a:r>
              <a:rPr sz="800" spc="-3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a</a:t>
            </a:r>
            <a:r>
              <a:rPr sz="800" spc="-63" dirty="0">
                <a:solidFill>
                  <a:srgbClr val="3D3D3D"/>
                </a:solidFill>
                <a:latin typeface="Arial"/>
                <a:cs typeface="Arial"/>
              </a:rPr>
              <a:t>g</a:t>
            </a:r>
            <a:r>
              <a:rPr sz="800" spc="4" dirty="0">
                <a:solidFill>
                  <a:srgbClr val="3D3D3D"/>
                </a:solidFill>
                <a:latin typeface="Arial"/>
                <a:cs typeface="Arial"/>
              </a:rPr>
              <a:t>ency</a:t>
            </a:r>
            <a:r>
              <a:rPr sz="800" spc="1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18" dirty="0">
                <a:solidFill>
                  <a:srgbClr val="7C8289"/>
                </a:solidFill>
                <a:latin typeface="Times New Roman"/>
                <a:cs typeface="Times New Roman"/>
              </a:rPr>
              <a:t>(</a:t>
            </a:r>
            <a:r>
              <a:rPr sz="700" spc="-63" dirty="0">
                <a:solidFill>
                  <a:srgbClr val="7C8289"/>
                </a:solidFill>
                <a:latin typeface="Times New Roman"/>
                <a:cs typeface="Times New Roman"/>
              </a:rPr>
              <a:t>1</a:t>
            </a:r>
            <a:r>
              <a:rPr sz="700" spc="-18" dirty="0">
                <a:solidFill>
                  <a:srgbClr val="7C8289"/>
                </a:solidFill>
                <a:latin typeface="Times New Roman"/>
                <a:cs typeface="Times New Roman"/>
              </a:rPr>
              <a:t>4)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09062" y="3996634"/>
            <a:ext cx="102927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spc="687" baseline="-12152" dirty="0">
                <a:solidFill>
                  <a:srgbClr val="7C8289"/>
                </a:solidFill>
                <a:latin typeface="Times New Roman"/>
                <a:cs typeface="Times New Roman"/>
              </a:rPr>
              <a:t>0</a:t>
            </a:r>
            <a:r>
              <a:rPr sz="2200" spc="127" baseline="-12152" dirty="0">
                <a:solidFill>
                  <a:srgbClr val="7C8289"/>
                </a:solidFill>
                <a:latin typeface="Times New Roman"/>
                <a:cs typeface="Times New Roman"/>
              </a:rPr>
              <a:t> </a:t>
            </a:r>
            <a:r>
              <a:rPr sz="2000" b="1" spc="835" dirty="0">
                <a:solidFill>
                  <a:srgbClr val="3D854D"/>
                </a:solidFill>
                <a:latin typeface="Times New Roman"/>
                <a:cs typeface="Times New Roman"/>
              </a:rPr>
              <a:t>0</a:t>
            </a:r>
            <a:r>
              <a:rPr sz="800" spc="-4" dirty="0">
                <a:solidFill>
                  <a:srgbClr val="3D3D3D"/>
                </a:solidFill>
                <a:latin typeface="Arial"/>
                <a:cs typeface="Arial"/>
              </a:rPr>
              <a:t>Veterans</a:t>
            </a:r>
            <a:r>
              <a:rPr sz="800" spc="54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22" dirty="0">
                <a:solidFill>
                  <a:srgbClr val="7C8289"/>
                </a:solidFill>
                <a:latin typeface="Times New Roman"/>
                <a:cs typeface="Times New Roman"/>
              </a:rPr>
              <a:t>(29)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09061" y="4323087"/>
            <a:ext cx="1749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spc="457" dirty="0">
                <a:solidFill>
                  <a:srgbClr val="7C8289"/>
                </a:solidFill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17681" y="4280163"/>
            <a:ext cx="167235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500" b="1" spc="148" dirty="0">
                <a:solidFill>
                  <a:srgbClr val="365B90"/>
                </a:solidFill>
                <a:latin typeface="Arial"/>
                <a:cs typeface="Arial"/>
              </a:rPr>
              <a:t>6)</a:t>
            </a:r>
            <a:r>
              <a:rPr sz="1500" b="1" spc="-112" dirty="0">
                <a:solidFill>
                  <a:srgbClr val="365B90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D"/>
                </a:solidFill>
                <a:latin typeface="Arial"/>
                <a:cs typeface="Arial"/>
              </a:rPr>
              <a:t>Individuals</a:t>
            </a:r>
            <a:r>
              <a:rPr sz="800" spc="-6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76" dirty="0">
                <a:solidFill>
                  <a:srgbClr val="3D3D3D"/>
                </a:solidFill>
                <a:latin typeface="Arial"/>
                <a:cs typeface="Arial"/>
              </a:rPr>
              <a:t>w</a:t>
            </a:r>
            <a:r>
              <a:rPr sz="800" spc="-4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76" dirty="0">
                <a:solidFill>
                  <a:srgbClr val="3D3D3D"/>
                </a:solidFill>
                <a:latin typeface="Arial"/>
                <a:cs typeface="Arial"/>
              </a:rPr>
              <a:t>th</a:t>
            </a:r>
            <a:r>
              <a:rPr sz="800" spc="-58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76" dirty="0">
                <a:solidFill>
                  <a:srgbClr val="3D3D3D"/>
                </a:solidFill>
                <a:latin typeface="Arial"/>
                <a:cs typeface="Arial"/>
              </a:rPr>
              <a:t>d</a:t>
            </a:r>
            <a:r>
              <a:rPr sz="800" spc="-27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3D3D3D"/>
                </a:solidFill>
                <a:latin typeface="Arial"/>
                <a:cs typeface="Arial"/>
              </a:rPr>
              <a:t>sabi</a:t>
            </a:r>
            <a:r>
              <a:rPr sz="800" spc="-58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spc="-67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D3D3D"/>
                </a:solidFill>
                <a:latin typeface="Arial"/>
                <a:cs typeface="Arial"/>
              </a:rPr>
              <a:t>ties </a:t>
            </a:r>
            <a:r>
              <a:rPr sz="700" spc="18" dirty="0">
                <a:solidFill>
                  <a:srgbClr val="7C8289"/>
                </a:solidFill>
                <a:latin typeface="Times New Roman"/>
                <a:cs typeface="Times New Roman"/>
              </a:rPr>
              <a:t>(</a:t>
            </a:r>
            <a:r>
              <a:rPr sz="700" spc="-63" dirty="0">
                <a:solidFill>
                  <a:srgbClr val="7C8289"/>
                </a:solidFill>
                <a:latin typeface="Times New Roman"/>
                <a:cs typeface="Times New Roman"/>
              </a:rPr>
              <a:t>1</a:t>
            </a:r>
            <a:r>
              <a:rPr sz="700" spc="-9" dirty="0">
                <a:solidFill>
                  <a:srgbClr val="7C8289"/>
                </a:solidFill>
                <a:latin typeface="Times New Roman"/>
                <a:cs typeface="Times New Roman"/>
              </a:rPr>
              <a:t>9)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09061" y="4463800"/>
            <a:ext cx="186863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spc="687" baseline="-10416" dirty="0">
                <a:solidFill>
                  <a:srgbClr val="7C8289"/>
                </a:solidFill>
                <a:latin typeface="Times New Roman"/>
                <a:cs typeface="Times New Roman"/>
              </a:rPr>
              <a:t>0</a:t>
            </a:r>
            <a:r>
              <a:rPr sz="2200" spc="127" baseline="-10416" dirty="0">
                <a:solidFill>
                  <a:srgbClr val="7C8289"/>
                </a:solidFill>
                <a:latin typeface="Times New Roman"/>
                <a:cs typeface="Times New Roman"/>
              </a:rPr>
              <a:t> </a:t>
            </a:r>
            <a:r>
              <a:rPr sz="2000" b="1" spc="695" dirty="0">
                <a:solidFill>
                  <a:srgbClr val="2D74B3"/>
                </a:solidFill>
                <a:latin typeface="Times New Roman"/>
                <a:cs typeface="Times New Roman"/>
              </a:rPr>
              <a:t>0</a:t>
            </a:r>
            <a:r>
              <a:rPr sz="2000" b="1" spc="-292" dirty="0">
                <a:solidFill>
                  <a:srgbClr val="2D74B3"/>
                </a:solidFill>
                <a:latin typeface="Times New Roman"/>
                <a:cs typeface="Times New Roman"/>
              </a:rPr>
              <a:t> </a:t>
            </a:r>
            <a:r>
              <a:rPr sz="800" spc="9" dirty="0">
                <a:solidFill>
                  <a:srgbClr val="3D3D3D"/>
                </a:solidFill>
                <a:latin typeface="Arial"/>
                <a:cs typeface="Arial"/>
              </a:rPr>
              <a:t>Former</a:t>
            </a:r>
            <a:r>
              <a:rPr sz="800" spc="-27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D3D3D"/>
                </a:solidFill>
                <a:latin typeface="Arial"/>
                <a:cs typeface="Arial"/>
              </a:rPr>
              <a:t>overseas</a:t>
            </a:r>
            <a:r>
              <a:rPr sz="800" spc="22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D"/>
                </a:solidFill>
                <a:latin typeface="Arial"/>
                <a:cs typeface="Arial"/>
              </a:rPr>
              <a:t>emp</a:t>
            </a:r>
            <a:r>
              <a:rPr sz="800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spc="-4" dirty="0">
                <a:solidFill>
                  <a:srgbClr val="3D3D3D"/>
                </a:solidFill>
                <a:latin typeface="Arial"/>
                <a:cs typeface="Arial"/>
              </a:rPr>
              <a:t>oyees</a:t>
            </a:r>
            <a:r>
              <a:rPr sz="800" spc="-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600" spc="-9" dirty="0">
                <a:solidFill>
                  <a:srgbClr val="7C8289"/>
                </a:solidFill>
                <a:latin typeface="Arial"/>
                <a:cs typeface="Arial"/>
              </a:rPr>
              <a:t>(3)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09061" y="4787140"/>
            <a:ext cx="1749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spc="457" dirty="0">
                <a:solidFill>
                  <a:srgbClr val="7C8289"/>
                </a:solidFill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64816" y="4816856"/>
            <a:ext cx="91670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54" dirty="0">
                <a:solidFill>
                  <a:srgbClr val="3D3D3D"/>
                </a:solidFill>
                <a:latin typeface="Arial"/>
                <a:cs typeface="Arial"/>
              </a:rPr>
              <a:t>Mi</a:t>
            </a:r>
            <a:r>
              <a:rPr sz="800" spc="-81" dirty="0">
                <a:solidFill>
                  <a:srgbClr val="3D3D3D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3D3D3D"/>
                </a:solidFill>
                <a:latin typeface="Arial"/>
                <a:cs typeface="Arial"/>
              </a:rPr>
              <a:t>i</a:t>
            </a:r>
            <a:r>
              <a:rPr sz="800" spc="27" dirty="0">
                <a:solidFill>
                  <a:srgbClr val="3D3D3D"/>
                </a:solidFill>
                <a:latin typeface="Arial"/>
                <a:cs typeface="Arial"/>
              </a:rPr>
              <a:t>tary</a:t>
            </a:r>
            <a:r>
              <a:rPr sz="800" spc="-13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D3D3D"/>
                </a:solidFill>
                <a:latin typeface="Arial"/>
                <a:cs typeface="Arial"/>
              </a:rPr>
              <a:t>spouses</a:t>
            </a:r>
            <a:r>
              <a:rPr sz="800" spc="4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700" spc="-18" dirty="0">
                <a:solidFill>
                  <a:srgbClr val="7C8289"/>
                </a:solidFill>
                <a:latin typeface="Times New Roman"/>
                <a:cs typeface="Times New Roman"/>
              </a:rPr>
              <a:t>(48)</a:t>
            </a:r>
            <a:endParaRPr sz="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3154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848" y="1460573"/>
            <a:ext cx="367994" cy="89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19135" y="1632781"/>
            <a:ext cx="1577118" cy="19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446660" y="1333012"/>
            <a:ext cx="446850" cy="175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87944" y="2838234"/>
            <a:ext cx="1567260" cy="542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2849" y="612150"/>
            <a:ext cx="1215736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264" y="0"/>
                </a:lnTo>
              </a:path>
            </a:pathLst>
          </a:custGeom>
          <a:ln w="50599">
            <a:solidFill>
              <a:srgbClr val="2870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09277" y="1147782"/>
            <a:ext cx="1794164" cy="0"/>
          </a:xfrm>
          <a:custGeom>
            <a:avLst/>
            <a:gdLst/>
            <a:ahLst/>
            <a:cxnLst/>
            <a:rect l="l" t="t" r="r" b="b"/>
            <a:pathLst>
              <a:path w="1973580">
                <a:moveTo>
                  <a:pt x="0" y="0"/>
                </a:moveTo>
                <a:lnTo>
                  <a:pt x="1973369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09277" y="1415599"/>
            <a:ext cx="1794164" cy="0"/>
          </a:xfrm>
          <a:custGeom>
            <a:avLst/>
            <a:gdLst/>
            <a:ahLst/>
            <a:cxnLst/>
            <a:rect l="l" t="t" r="r" b="b"/>
            <a:pathLst>
              <a:path w="1973580">
                <a:moveTo>
                  <a:pt x="0" y="0"/>
                </a:moveTo>
                <a:lnTo>
                  <a:pt x="1973369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5563" y="1769498"/>
            <a:ext cx="0" cy="366993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415538"/>
                </a:moveTo>
                <a:lnTo>
                  <a:pt x="0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336105" y="1769498"/>
            <a:ext cx="0" cy="366993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415538"/>
                </a:moveTo>
                <a:lnTo>
                  <a:pt x="0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12563" y="2115426"/>
            <a:ext cx="1846695" cy="0"/>
          </a:xfrm>
          <a:custGeom>
            <a:avLst/>
            <a:gdLst/>
            <a:ahLst/>
            <a:cxnLst/>
            <a:rect l="l" t="t" r="r" b="b"/>
            <a:pathLst>
              <a:path w="2031364">
                <a:moveTo>
                  <a:pt x="0" y="0"/>
                </a:moveTo>
                <a:lnTo>
                  <a:pt x="2031196" y="0"/>
                </a:lnTo>
              </a:path>
            </a:pathLst>
          </a:custGeom>
          <a:ln w="46984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996525" y="564326"/>
            <a:ext cx="1728354" cy="0"/>
          </a:xfrm>
          <a:custGeom>
            <a:avLst/>
            <a:gdLst/>
            <a:ahLst/>
            <a:cxnLst/>
            <a:rect l="l" t="t" r="r" b="b"/>
            <a:pathLst>
              <a:path w="1901189">
                <a:moveTo>
                  <a:pt x="0" y="0"/>
                </a:moveTo>
                <a:lnTo>
                  <a:pt x="1901084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940669" y="830547"/>
            <a:ext cx="1820717" cy="0"/>
          </a:xfrm>
          <a:custGeom>
            <a:avLst/>
            <a:gdLst/>
            <a:ahLst/>
            <a:cxnLst/>
            <a:rect l="l" t="t" r="r" b="b"/>
            <a:pathLst>
              <a:path w="2002789">
                <a:moveTo>
                  <a:pt x="0" y="0"/>
                </a:moveTo>
                <a:lnTo>
                  <a:pt x="2002282" y="0"/>
                </a:lnTo>
              </a:path>
            </a:pathLst>
          </a:custGeom>
          <a:ln w="46984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355440" y="876779"/>
            <a:ext cx="0" cy="395567"/>
          </a:xfrm>
          <a:custGeom>
            <a:avLst/>
            <a:gdLst/>
            <a:ahLst/>
            <a:cxnLst/>
            <a:rect l="l" t="t" r="r" b="b"/>
            <a:pathLst>
              <a:path h="448309">
                <a:moveTo>
                  <a:pt x="0" y="448060"/>
                </a:moveTo>
                <a:lnTo>
                  <a:pt x="0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137809" y="2362519"/>
            <a:ext cx="2514023" cy="0"/>
          </a:xfrm>
          <a:custGeom>
            <a:avLst/>
            <a:gdLst/>
            <a:ahLst/>
            <a:cxnLst/>
            <a:rect l="l" t="t" r="r" b="b"/>
            <a:pathLst>
              <a:path w="2765425">
                <a:moveTo>
                  <a:pt x="0" y="0"/>
                </a:moveTo>
                <a:lnTo>
                  <a:pt x="2764885" y="0"/>
                </a:lnTo>
              </a:path>
            </a:pathLst>
          </a:custGeom>
          <a:ln w="14456">
            <a:solidFill>
              <a:srgbClr val="BFC3C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646412" y="2356142"/>
            <a:ext cx="0" cy="768723"/>
          </a:xfrm>
          <a:custGeom>
            <a:avLst/>
            <a:gdLst/>
            <a:ahLst/>
            <a:cxnLst/>
            <a:rect l="l" t="t" r="r" b="b"/>
            <a:pathLst>
              <a:path h="871220">
                <a:moveTo>
                  <a:pt x="0" y="870827"/>
                </a:moveTo>
                <a:lnTo>
                  <a:pt x="0" y="0"/>
                </a:lnTo>
              </a:path>
            </a:pathLst>
          </a:custGeom>
          <a:ln w="10842">
            <a:solidFill>
              <a:srgbClr val="B8B8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989763" y="4297807"/>
            <a:ext cx="2388755" cy="0"/>
          </a:xfrm>
          <a:custGeom>
            <a:avLst/>
            <a:gdLst/>
            <a:ahLst/>
            <a:cxnLst/>
            <a:rect l="l" t="t" r="r" b="b"/>
            <a:pathLst>
              <a:path w="2627629">
                <a:moveTo>
                  <a:pt x="0" y="0"/>
                </a:moveTo>
                <a:lnTo>
                  <a:pt x="2627544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012763" y="4275489"/>
            <a:ext cx="0" cy="609040"/>
          </a:xfrm>
          <a:custGeom>
            <a:avLst/>
            <a:gdLst/>
            <a:ahLst/>
            <a:cxnLst/>
            <a:rect l="l" t="t" r="r" b="b"/>
            <a:pathLst>
              <a:path h="690245">
                <a:moveTo>
                  <a:pt x="0" y="690157"/>
                </a:moveTo>
                <a:lnTo>
                  <a:pt x="0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8355440" y="4275489"/>
            <a:ext cx="0" cy="609040"/>
          </a:xfrm>
          <a:custGeom>
            <a:avLst/>
            <a:gdLst/>
            <a:ahLst/>
            <a:cxnLst/>
            <a:rect l="l" t="t" r="r" b="b"/>
            <a:pathLst>
              <a:path h="690245">
                <a:moveTo>
                  <a:pt x="0" y="690157"/>
                </a:moveTo>
                <a:lnTo>
                  <a:pt x="0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989763" y="4863728"/>
            <a:ext cx="2388755" cy="0"/>
          </a:xfrm>
          <a:custGeom>
            <a:avLst/>
            <a:gdLst/>
            <a:ahLst/>
            <a:cxnLst/>
            <a:rect l="l" t="t" r="r" b="b"/>
            <a:pathLst>
              <a:path w="2627629">
                <a:moveTo>
                  <a:pt x="0" y="0"/>
                </a:moveTo>
                <a:lnTo>
                  <a:pt x="2627544" y="0"/>
                </a:lnTo>
              </a:path>
            </a:pathLst>
          </a:custGeom>
          <a:ln w="46984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016048" y="981992"/>
            <a:ext cx="0" cy="194981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220416"/>
                </a:moveTo>
                <a:lnTo>
                  <a:pt x="0" y="0"/>
                </a:lnTo>
              </a:path>
            </a:pathLst>
          </a:custGeom>
          <a:ln w="50599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976621" y="1160536"/>
            <a:ext cx="230332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95" y="0"/>
                </a:lnTo>
              </a:path>
            </a:pathLst>
          </a:custGeom>
          <a:ln w="14456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206616" y="1160536"/>
            <a:ext cx="795482" cy="0"/>
          </a:xfrm>
          <a:custGeom>
            <a:avLst/>
            <a:gdLst/>
            <a:ahLst/>
            <a:cxnLst/>
            <a:rect l="l" t="t" r="r" b="b"/>
            <a:pathLst>
              <a:path w="875029">
                <a:moveTo>
                  <a:pt x="0" y="0"/>
                </a:moveTo>
                <a:lnTo>
                  <a:pt x="874643" y="0"/>
                </a:lnTo>
              </a:path>
            </a:pathLst>
          </a:custGeom>
          <a:ln w="3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001748" y="1160536"/>
            <a:ext cx="187614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10" y="0"/>
                </a:lnTo>
              </a:path>
            </a:pathLst>
          </a:custGeom>
          <a:ln w="39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189029" y="1160536"/>
            <a:ext cx="1055255" cy="0"/>
          </a:xfrm>
          <a:custGeom>
            <a:avLst/>
            <a:gdLst/>
            <a:ahLst/>
            <a:cxnLst/>
            <a:rect l="l" t="t" r="r" b="b"/>
            <a:pathLst>
              <a:path w="1160779">
                <a:moveTo>
                  <a:pt x="0" y="0"/>
                </a:moveTo>
                <a:lnTo>
                  <a:pt x="1160167" y="0"/>
                </a:lnTo>
              </a:path>
            </a:pathLst>
          </a:custGeom>
          <a:ln w="3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8243728" y="1160536"/>
            <a:ext cx="296141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0" y="0"/>
                </a:moveTo>
                <a:lnTo>
                  <a:pt x="325281" y="0"/>
                </a:lnTo>
              </a:path>
            </a:pathLst>
          </a:custGeom>
          <a:ln w="14456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497732" y="790711"/>
            <a:ext cx="902277" cy="636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09"/>
            <a:r>
              <a:rPr sz="900" spc="9" dirty="0">
                <a:solidFill>
                  <a:srgbClr val="2D75B3"/>
                </a:solidFill>
                <a:latin typeface="Arial"/>
                <a:cs typeface="Arial"/>
              </a:rPr>
              <a:t>Top</a:t>
            </a:r>
            <a:r>
              <a:rPr sz="900" spc="72" dirty="0">
                <a:solidFill>
                  <a:srgbClr val="2D75B3"/>
                </a:solidFill>
                <a:latin typeface="Arial"/>
                <a:cs typeface="Arial"/>
              </a:rPr>
              <a:t> </a:t>
            </a:r>
            <a:r>
              <a:rPr sz="900" spc="58" dirty="0">
                <a:solidFill>
                  <a:srgbClr val="2D75B3"/>
                </a:solidFill>
                <a:latin typeface="Arial"/>
                <a:cs typeface="Arial"/>
              </a:rPr>
              <a:t>filters</a:t>
            </a:r>
            <a:endParaRPr sz="900" dirty="0">
              <a:latin typeface="Arial"/>
              <a:cs typeface="Arial"/>
            </a:endParaRPr>
          </a:p>
          <a:p>
            <a:pPr marL="11397">
              <a:spcBef>
                <a:spcPts val="367"/>
              </a:spcBef>
            </a:pPr>
            <a:r>
              <a:rPr sz="2900" spc="112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r>
              <a:rPr sz="900" spc="81" dirty="0">
                <a:solidFill>
                  <a:srgbClr val="31415B"/>
                </a:solidFill>
                <a:latin typeface="Arial"/>
                <a:cs typeface="Arial"/>
              </a:rPr>
              <a:t>H</a:t>
            </a:r>
            <a:r>
              <a:rPr sz="900" spc="9" dirty="0">
                <a:solidFill>
                  <a:srgbClr val="31415B"/>
                </a:solidFill>
                <a:latin typeface="Arial"/>
                <a:cs typeface="Arial"/>
              </a:rPr>
              <a:t>i</a:t>
            </a:r>
            <a:r>
              <a:rPr sz="900" spc="81" dirty="0">
                <a:solidFill>
                  <a:srgbClr val="31415B"/>
                </a:solidFill>
                <a:latin typeface="Arial"/>
                <a:cs typeface="Arial"/>
              </a:rPr>
              <a:t>ring</a:t>
            </a:r>
            <a:r>
              <a:rPr sz="900" spc="-31" dirty="0">
                <a:solidFill>
                  <a:srgbClr val="31415B"/>
                </a:solidFill>
                <a:latin typeface="Arial"/>
                <a:cs typeface="Arial"/>
              </a:rPr>
              <a:t> </a:t>
            </a:r>
            <a:r>
              <a:rPr sz="900" spc="63" dirty="0">
                <a:solidFill>
                  <a:srgbClr val="31415B"/>
                </a:solidFill>
                <a:latin typeface="Arial"/>
                <a:cs typeface="Arial"/>
              </a:rPr>
              <a:t>path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68745" y="778522"/>
            <a:ext cx="520700" cy="123111"/>
          </a:xfrm>
          <a:prstGeom prst="rect">
            <a:avLst/>
          </a:prstGeom>
          <a:solidFill>
            <a:srgbClr val="365B90"/>
          </a:solidFill>
        </p:spPr>
        <p:txBody>
          <a:bodyPr vert="horz" wrap="square" lIns="0" tIns="0" rIns="0" bIns="0" rtlCol="0">
            <a:spAutoFit/>
          </a:bodyPr>
          <a:lstStyle/>
          <a:p>
            <a:pPr marL="7408"/>
            <a:r>
              <a:rPr sz="800" spc="-13" dirty="0">
                <a:solidFill>
                  <a:srgbClr val="F4F6F6"/>
                </a:solidFill>
                <a:latin typeface="Arial"/>
                <a:cs typeface="Arial"/>
              </a:rPr>
              <a:t>More</a:t>
            </a:r>
            <a:r>
              <a:rPr sz="800" spc="-63" dirty="0">
                <a:solidFill>
                  <a:srgbClr val="F4F6F6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F4F6F6"/>
                </a:solidFill>
                <a:latin typeface="Arial"/>
                <a:cs typeface="Arial"/>
              </a:rPr>
              <a:t>filters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2419" y="1088316"/>
            <a:ext cx="164523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spc="292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1128" y="1201030"/>
            <a:ext cx="30826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157" dirty="0">
                <a:solidFill>
                  <a:srgbClr val="2D75B3"/>
                </a:solidFill>
                <a:latin typeface="Arial"/>
                <a:cs typeface="Arial"/>
              </a:rPr>
              <a:t>9</a:t>
            </a:r>
            <a:r>
              <a:rPr sz="700" spc="171" dirty="0">
                <a:solidFill>
                  <a:srgbClr val="2D75B3"/>
                </a:solidFill>
                <a:latin typeface="Arial"/>
                <a:cs typeface="Arial"/>
              </a:rPr>
              <a:t>H</a:t>
            </a:r>
            <a:r>
              <a:rPr sz="700" spc="-45" dirty="0">
                <a:solidFill>
                  <a:srgbClr val="4687BC"/>
                </a:solidFill>
                <a:latin typeface="Arial"/>
                <a:cs typeface="Arial"/>
              </a:rPr>
              <a:t>e</a:t>
            </a:r>
            <a:r>
              <a:rPr sz="700" spc="40" dirty="0">
                <a:solidFill>
                  <a:srgbClr val="2D75B3"/>
                </a:solidFill>
                <a:latin typeface="Arial"/>
                <a:cs typeface="Arial"/>
              </a:rPr>
              <a:t>l</a:t>
            </a:r>
            <a:r>
              <a:rPr sz="700" dirty="0">
                <a:solidFill>
                  <a:srgbClr val="4687BC"/>
                </a:solidFill>
                <a:latin typeface="Arial"/>
                <a:cs typeface="Arial"/>
              </a:rPr>
              <a:t>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6302" y="1696661"/>
            <a:ext cx="15320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100" b="1" spc="144" dirty="0">
                <a:solidFill>
                  <a:srgbClr val="2D75B3"/>
                </a:solidFill>
                <a:latin typeface="Times New Roman"/>
                <a:cs typeface="Times New Roman"/>
              </a:rPr>
              <a:t>a</a:t>
            </a:r>
            <a:r>
              <a:rPr sz="2100" b="1" spc="-22" dirty="0">
                <a:solidFill>
                  <a:srgbClr val="2D75B3"/>
                </a:solidFill>
                <a:latin typeface="Times New Roman"/>
                <a:cs typeface="Times New Roman"/>
              </a:rPr>
              <a:t> </a:t>
            </a:r>
            <a:r>
              <a:rPr sz="3000" b="1" spc="606" dirty="0">
                <a:solidFill>
                  <a:srgbClr val="31415B"/>
                </a:solidFill>
                <a:latin typeface="Times New Roman"/>
                <a:cs typeface="Times New Roman"/>
              </a:rPr>
              <a:t>e</a:t>
            </a:r>
            <a:r>
              <a:rPr sz="800" spc="-9" dirty="0">
                <a:solidFill>
                  <a:srgbClr val="464646"/>
                </a:solidFill>
                <a:latin typeface="Arial"/>
                <a:cs typeface="Arial"/>
              </a:rPr>
              <a:t>Federal</a:t>
            </a:r>
            <a:r>
              <a:rPr sz="800" spc="-102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464646"/>
                </a:solidFill>
                <a:latin typeface="Arial"/>
                <a:cs typeface="Arial"/>
              </a:rPr>
              <a:t>emp</a:t>
            </a:r>
            <a:r>
              <a:rPr sz="80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800" spc="-13" dirty="0">
                <a:solidFill>
                  <a:srgbClr val="464646"/>
                </a:solidFill>
                <a:latin typeface="Arial"/>
                <a:cs typeface="Arial"/>
              </a:rPr>
              <a:t>oyees</a:t>
            </a:r>
            <a:r>
              <a:rPr sz="800" spc="-18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22" dirty="0">
                <a:solidFill>
                  <a:srgbClr val="797C82"/>
                </a:solidFill>
                <a:latin typeface="Arial"/>
                <a:cs typeface="Arial"/>
              </a:rPr>
              <a:t>(</a:t>
            </a:r>
            <a:r>
              <a:rPr sz="700" spc="-63" dirty="0">
                <a:solidFill>
                  <a:srgbClr val="797C82"/>
                </a:solidFill>
                <a:latin typeface="Arial"/>
                <a:cs typeface="Arial"/>
              </a:rPr>
              <a:t>1</a:t>
            </a:r>
            <a:r>
              <a:rPr sz="700" spc="-45" dirty="0">
                <a:solidFill>
                  <a:srgbClr val="797C82"/>
                </a:solidFill>
                <a:latin typeface="Arial"/>
                <a:cs typeface="Arial"/>
              </a:rPr>
              <a:t>6)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6302" y="2089073"/>
            <a:ext cx="15903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283785" algn="l"/>
              </a:tabLst>
            </a:pPr>
            <a:r>
              <a:rPr sz="1400" spc="135" dirty="0">
                <a:solidFill>
                  <a:srgbClr val="797C82"/>
                </a:solidFill>
                <a:latin typeface="Times New Roman"/>
                <a:cs typeface="Times New Roman"/>
              </a:rPr>
              <a:t>O	</a:t>
            </a:r>
            <a:r>
              <a:rPr sz="1000" b="1" spc="126" dirty="0">
                <a:solidFill>
                  <a:srgbClr val="D83B4B"/>
                </a:solidFill>
                <a:latin typeface="Times New Roman"/>
                <a:cs typeface="Times New Roman"/>
              </a:rPr>
              <a:t>o  </a:t>
            </a:r>
            <a:r>
              <a:rPr sz="1000" b="1" spc="85" dirty="0">
                <a:solidFill>
                  <a:srgbClr val="D83B4B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464646"/>
                </a:solidFill>
                <a:latin typeface="Arial"/>
                <a:cs typeface="Arial"/>
              </a:rPr>
              <a:t>nternal</a:t>
            </a:r>
            <a:r>
              <a:rPr sz="800" spc="-112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800" spc="-36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800" spc="-72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-13" dirty="0">
                <a:solidFill>
                  <a:srgbClr val="464646"/>
                </a:solidFill>
                <a:latin typeface="Arial"/>
                <a:cs typeface="Arial"/>
              </a:rPr>
              <a:t>agency</a:t>
            </a:r>
            <a:r>
              <a:rPr sz="800" spc="31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600" spc="-13" dirty="0">
                <a:solidFill>
                  <a:srgbClr val="898C91"/>
                </a:solidFill>
                <a:latin typeface="Arial"/>
                <a:cs typeface="Arial"/>
              </a:rPr>
              <a:t>(6)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302" y="2308840"/>
            <a:ext cx="1885373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lnSpc>
                <a:spcPts val="1718"/>
              </a:lnSpc>
            </a:pPr>
            <a:r>
              <a:rPr sz="1400" spc="135" dirty="0">
                <a:solidFill>
                  <a:srgbClr val="797C82"/>
                </a:solidFill>
                <a:latin typeface="Times New Roman"/>
                <a:cs typeface="Times New Roman"/>
              </a:rPr>
              <a:t>O </a:t>
            </a:r>
            <a:r>
              <a:rPr sz="1400" spc="-179" dirty="0">
                <a:solidFill>
                  <a:srgbClr val="797C82"/>
                </a:solidFill>
                <a:latin typeface="Times New Roman"/>
                <a:cs typeface="Times New Roman"/>
              </a:rPr>
              <a:t> </a:t>
            </a:r>
            <a:r>
              <a:rPr sz="1700" b="1" spc="-228" dirty="0">
                <a:solidFill>
                  <a:srgbClr val="3D854D"/>
                </a:solidFill>
                <a:latin typeface="Times New Roman"/>
                <a:cs typeface="Times New Roman"/>
              </a:rPr>
              <a:t>(J»</a:t>
            </a:r>
            <a:r>
              <a:rPr sz="1700" b="1" spc="-54" dirty="0">
                <a:solidFill>
                  <a:srgbClr val="3D854D"/>
                </a:solidFill>
                <a:latin typeface="Times New Roman"/>
                <a:cs typeface="Times New Roman"/>
              </a:rPr>
              <a:t> </a:t>
            </a:r>
            <a:r>
              <a:rPr sz="800" spc="-27" dirty="0">
                <a:solidFill>
                  <a:srgbClr val="464646"/>
                </a:solidFill>
                <a:latin typeface="Arial"/>
                <a:cs typeface="Arial"/>
              </a:rPr>
              <a:t>Veterans</a:t>
            </a:r>
            <a:r>
              <a:rPr sz="800" spc="4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22" dirty="0">
                <a:solidFill>
                  <a:srgbClr val="797C82"/>
                </a:solidFill>
                <a:latin typeface="Times New Roman"/>
                <a:cs typeface="Times New Roman"/>
              </a:rPr>
              <a:t>(</a:t>
            </a:r>
            <a:r>
              <a:rPr sz="700" spc="-54" dirty="0">
                <a:solidFill>
                  <a:srgbClr val="797C82"/>
                </a:solidFill>
                <a:latin typeface="Times New Roman"/>
                <a:cs typeface="Times New Roman"/>
              </a:rPr>
              <a:t>1</a:t>
            </a:r>
            <a:r>
              <a:rPr sz="700" dirty="0">
                <a:solidFill>
                  <a:srgbClr val="797C82"/>
                </a:solidFill>
                <a:latin typeface="Times New Roman"/>
                <a:cs typeface="Times New Roman"/>
              </a:rPr>
              <a:t>5)</a:t>
            </a:r>
            <a:endParaRPr sz="700" dirty="0">
              <a:latin typeface="Times New Roman"/>
              <a:cs typeface="Times New Roman"/>
            </a:endParaRPr>
          </a:p>
          <a:p>
            <a:pPr marL="11397">
              <a:lnSpc>
                <a:spcPts val="2257"/>
              </a:lnSpc>
            </a:pPr>
            <a:r>
              <a:rPr sz="1400" spc="485" dirty="0">
                <a:solidFill>
                  <a:srgbClr val="797C82"/>
                </a:solidFill>
                <a:latin typeface="Arial"/>
                <a:cs typeface="Arial"/>
              </a:rPr>
              <a:t>0</a:t>
            </a:r>
            <a:r>
              <a:rPr sz="1400" spc="63" dirty="0">
                <a:solidFill>
                  <a:srgbClr val="797C82"/>
                </a:solidFill>
                <a:latin typeface="Arial"/>
                <a:cs typeface="Arial"/>
              </a:rPr>
              <a:t> </a:t>
            </a:r>
            <a:r>
              <a:rPr sz="2100" b="1" spc="682" dirty="0">
                <a:solidFill>
                  <a:srgbClr val="365B90"/>
                </a:solidFill>
                <a:latin typeface="Times New Roman"/>
                <a:cs typeface="Times New Roman"/>
              </a:rPr>
              <a:t>0</a:t>
            </a:r>
            <a:r>
              <a:rPr sz="2100" b="1" spc="-328" dirty="0">
                <a:solidFill>
                  <a:srgbClr val="365B9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800" spc="27" dirty="0">
                <a:solidFill>
                  <a:srgbClr val="464646"/>
                </a:solidFill>
                <a:latin typeface="Arial"/>
                <a:cs typeface="Arial"/>
              </a:rPr>
              <a:t>ndiv</a:t>
            </a:r>
            <a:r>
              <a:rPr sz="800" spc="-18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800" spc="27" dirty="0">
                <a:solidFill>
                  <a:srgbClr val="464646"/>
                </a:solidFill>
                <a:latin typeface="Arial"/>
                <a:cs typeface="Arial"/>
              </a:rPr>
              <a:t>dua</a:t>
            </a:r>
            <a:r>
              <a:rPr sz="800" spc="-27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800" spc="-31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800" spc="-67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81" dirty="0">
                <a:solidFill>
                  <a:srgbClr val="464646"/>
                </a:solidFill>
                <a:latin typeface="Arial"/>
                <a:cs typeface="Arial"/>
              </a:rPr>
              <a:t>w</a:t>
            </a:r>
            <a:r>
              <a:rPr sz="800" spc="-4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464646"/>
                </a:solidFill>
                <a:latin typeface="Arial"/>
                <a:cs typeface="Arial"/>
              </a:rPr>
              <a:t>th</a:t>
            </a:r>
            <a:r>
              <a:rPr sz="800" spc="-36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464646"/>
                </a:solidFill>
                <a:latin typeface="Arial"/>
                <a:cs typeface="Arial"/>
              </a:rPr>
              <a:t>disabilities</a:t>
            </a:r>
            <a:r>
              <a:rPr sz="800" spc="4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36" dirty="0">
                <a:solidFill>
                  <a:srgbClr val="797C82"/>
                </a:solidFill>
                <a:latin typeface="Arial"/>
                <a:cs typeface="Arial"/>
              </a:rPr>
              <a:t>(</a:t>
            </a:r>
            <a:r>
              <a:rPr sz="700" spc="-102" dirty="0">
                <a:solidFill>
                  <a:srgbClr val="797C82"/>
                </a:solidFill>
                <a:latin typeface="Arial"/>
                <a:cs typeface="Arial"/>
              </a:rPr>
              <a:t>1</a:t>
            </a:r>
            <a:r>
              <a:rPr sz="700" spc="22" dirty="0">
                <a:solidFill>
                  <a:srgbClr val="797C82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6303" y="2800061"/>
            <a:ext cx="1829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spc="520" dirty="0">
                <a:solidFill>
                  <a:srgbClr val="797C82"/>
                </a:solidFill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6152" y="2862611"/>
            <a:ext cx="934027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27" dirty="0">
                <a:solidFill>
                  <a:srgbClr val="464646"/>
                </a:solidFill>
                <a:latin typeface="Arial"/>
                <a:cs typeface="Arial"/>
              </a:rPr>
              <a:t>Mi</a:t>
            </a:r>
            <a:r>
              <a:rPr sz="800" spc="-22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464646"/>
                </a:solidFill>
                <a:latin typeface="Arial"/>
                <a:cs typeface="Arial"/>
              </a:rPr>
              <a:t>itary</a:t>
            </a:r>
            <a:r>
              <a:rPr sz="800" spc="-5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-13" dirty="0">
                <a:solidFill>
                  <a:srgbClr val="464646"/>
                </a:solidFill>
                <a:latin typeface="Arial"/>
                <a:cs typeface="Arial"/>
              </a:rPr>
              <a:t>spouses</a:t>
            </a:r>
            <a:r>
              <a:rPr sz="800" spc="-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22" dirty="0">
                <a:solidFill>
                  <a:srgbClr val="898C91"/>
                </a:solidFill>
                <a:latin typeface="Arial"/>
                <a:cs typeface="Arial"/>
              </a:rPr>
              <a:t>(</a:t>
            </a:r>
            <a:r>
              <a:rPr sz="700" spc="-22" dirty="0">
                <a:solidFill>
                  <a:srgbClr val="66696E"/>
                </a:solidFill>
                <a:latin typeface="Arial"/>
                <a:cs typeface="Arial"/>
              </a:rPr>
              <a:t>1</a:t>
            </a:r>
            <a:r>
              <a:rPr sz="700" spc="-45" dirty="0">
                <a:solidFill>
                  <a:srgbClr val="66696E"/>
                </a:solidFill>
                <a:latin typeface="Arial"/>
                <a:cs typeface="Arial"/>
              </a:rPr>
              <a:t>6)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9445" y="3154964"/>
            <a:ext cx="984827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-45" dirty="0">
                <a:solidFill>
                  <a:srgbClr val="4687BC"/>
                </a:solidFill>
                <a:latin typeface="Arial"/>
                <a:cs typeface="Arial"/>
              </a:rPr>
              <a:t>S</a:t>
            </a:r>
            <a:r>
              <a:rPr sz="600" spc="54" dirty="0">
                <a:solidFill>
                  <a:srgbClr val="2D75B3"/>
                </a:solidFill>
                <a:latin typeface="Arial"/>
                <a:cs typeface="Arial"/>
              </a:rPr>
              <a:t>h</a:t>
            </a:r>
            <a:r>
              <a:rPr sz="600" spc="22" dirty="0">
                <a:solidFill>
                  <a:srgbClr val="4687BC"/>
                </a:solidFill>
                <a:latin typeface="Arial"/>
                <a:cs typeface="Arial"/>
              </a:rPr>
              <a:t>ow</a:t>
            </a:r>
            <a:r>
              <a:rPr sz="600" spc="-31" dirty="0">
                <a:solidFill>
                  <a:srgbClr val="4687BC"/>
                </a:solidFill>
                <a:latin typeface="Arial"/>
                <a:cs typeface="Arial"/>
              </a:rPr>
              <a:t> </a:t>
            </a:r>
            <a:r>
              <a:rPr sz="600" spc="13" dirty="0">
                <a:solidFill>
                  <a:srgbClr val="4687BC"/>
                </a:solidFill>
                <a:latin typeface="Arial"/>
                <a:cs typeface="Arial"/>
              </a:rPr>
              <a:t>O[l</a:t>
            </a:r>
            <a:r>
              <a:rPr sz="600" spc="36" dirty="0">
                <a:solidFill>
                  <a:srgbClr val="4687BC"/>
                </a:solidFill>
                <a:latin typeface="Arial"/>
                <a:cs typeface="Arial"/>
              </a:rPr>
              <a:t>t</a:t>
            </a:r>
            <a:r>
              <a:rPr sz="600" spc="-18" dirty="0">
                <a:solidFill>
                  <a:srgbClr val="2D75B3"/>
                </a:solidFill>
                <a:latin typeface="Arial"/>
                <a:cs typeface="Arial"/>
              </a:rPr>
              <a:t>i</a:t>
            </a:r>
            <a:r>
              <a:rPr sz="600" spc="54" dirty="0">
                <a:solidFill>
                  <a:srgbClr val="4687BC"/>
                </a:solidFill>
                <a:latin typeface="Arial"/>
                <a:cs typeface="Arial"/>
              </a:rPr>
              <a:t>o</a:t>
            </a:r>
            <a:r>
              <a:rPr sz="600" spc="27" dirty="0">
                <a:solidFill>
                  <a:srgbClr val="2D75B3"/>
                </a:solidFill>
                <a:latin typeface="Arial"/>
                <a:cs typeface="Arial"/>
              </a:rPr>
              <a:t>n</a:t>
            </a:r>
            <a:r>
              <a:rPr sz="600" spc="-27" dirty="0">
                <a:solidFill>
                  <a:srgbClr val="4687BC"/>
                </a:solidFill>
                <a:latin typeface="Arial"/>
                <a:cs typeface="Arial"/>
              </a:rPr>
              <a:t>s</a:t>
            </a:r>
            <a:r>
              <a:rPr sz="600" spc="-31" dirty="0">
                <a:solidFill>
                  <a:srgbClr val="4687BC"/>
                </a:solidFill>
                <a:latin typeface="Arial"/>
                <a:cs typeface="Arial"/>
              </a:rPr>
              <a:t> </a:t>
            </a:r>
            <a:r>
              <a:rPr sz="600" spc="63" dirty="0">
                <a:solidFill>
                  <a:srgbClr val="4687BC"/>
                </a:solidFill>
                <a:latin typeface="Arial"/>
                <a:cs typeface="Arial"/>
              </a:rPr>
              <a:t>w</a:t>
            </a:r>
            <a:r>
              <a:rPr sz="600" spc="27" dirty="0">
                <a:solidFill>
                  <a:srgbClr val="4687BC"/>
                </a:solidFill>
                <a:latin typeface="Arial"/>
                <a:cs typeface="Arial"/>
              </a:rPr>
              <a:t>i</a:t>
            </a:r>
            <a:r>
              <a:rPr sz="600" spc="54" dirty="0">
                <a:solidFill>
                  <a:srgbClr val="2D75B3"/>
                </a:solidFill>
                <a:latin typeface="Arial"/>
                <a:cs typeface="Arial"/>
              </a:rPr>
              <a:t>th</a:t>
            </a:r>
            <a:r>
              <a:rPr sz="600" spc="-27" dirty="0">
                <a:solidFill>
                  <a:srgbClr val="2D75B3"/>
                </a:solidFill>
                <a:latin typeface="Arial"/>
                <a:cs typeface="Arial"/>
              </a:rPr>
              <a:t> </a:t>
            </a:r>
            <a:r>
              <a:rPr sz="600" spc="-130" dirty="0">
                <a:solidFill>
                  <a:srgbClr val="4687BC"/>
                </a:solidFill>
                <a:latin typeface="Arial"/>
                <a:cs typeface="Arial"/>
              </a:rPr>
              <a:t>O</a:t>
            </a:r>
            <a:r>
              <a:rPr sz="600" spc="-31" dirty="0">
                <a:solidFill>
                  <a:srgbClr val="4687BC"/>
                </a:solidFill>
                <a:latin typeface="Arial"/>
                <a:cs typeface="Arial"/>
              </a:rPr>
              <a:t> </a:t>
            </a:r>
            <a:r>
              <a:rPr sz="600" spc="-18" dirty="0">
                <a:solidFill>
                  <a:srgbClr val="2D75B3"/>
                </a:solidFill>
                <a:latin typeface="Arial"/>
                <a:cs typeface="Arial"/>
              </a:rPr>
              <a:t>j</a:t>
            </a:r>
            <a:r>
              <a:rPr sz="600" spc="81" dirty="0">
                <a:solidFill>
                  <a:srgbClr val="4687BC"/>
                </a:solidFill>
                <a:latin typeface="Arial"/>
                <a:cs typeface="Arial"/>
              </a:rPr>
              <a:t>o</a:t>
            </a:r>
            <a:r>
              <a:rPr sz="600" spc="4" dirty="0">
                <a:solidFill>
                  <a:srgbClr val="2D75B3"/>
                </a:solidFill>
                <a:latin typeface="Arial"/>
                <a:cs typeface="Arial"/>
              </a:rPr>
              <a:t>b</a:t>
            </a:r>
            <a:r>
              <a:rPr sz="600" spc="31" dirty="0">
                <a:solidFill>
                  <a:srgbClr val="4687BC"/>
                </a:solidFill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55407" y="460225"/>
            <a:ext cx="450273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b="1" spc="-183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r>
              <a:rPr sz="2900" b="1" spc="-18" dirty="0">
                <a:solidFill>
                  <a:srgbClr val="ED3438"/>
                </a:solidFill>
                <a:latin typeface="Arial"/>
                <a:cs typeface="Arial"/>
              </a:rPr>
              <a:t> </a:t>
            </a:r>
            <a:r>
              <a:rPr sz="1100" b="1" spc="-36" dirty="0">
                <a:solidFill>
                  <a:srgbClr val="31415B"/>
                </a:solidFill>
                <a:latin typeface="Arial"/>
                <a:cs typeface="Arial"/>
              </a:rPr>
              <a:t>Pay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06666" y="504861"/>
            <a:ext cx="14605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spc="148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99978" y="870239"/>
            <a:ext cx="630959" cy="51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700" spc="162" dirty="0">
                <a:solidFill>
                  <a:srgbClr val="898C91"/>
                </a:solidFill>
                <a:latin typeface="Arial"/>
                <a:cs typeface="Arial"/>
              </a:rPr>
              <a:t>Q</a:t>
            </a:r>
            <a:r>
              <a:rPr sz="1700" spc="-108" dirty="0">
                <a:solidFill>
                  <a:srgbClr val="898C91"/>
                </a:solidFill>
                <a:latin typeface="Arial"/>
                <a:cs typeface="Arial"/>
              </a:rPr>
              <a:t> </a:t>
            </a:r>
            <a:r>
              <a:rPr sz="900" spc="13" dirty="0">
                <a:solidFill>
                  <a:srgbClr val="464646"/>
                </a:solidFill>
                <a:latin typeface="Arial"/>
                <a:cs typeface="Arial"/>
              </a:rPr>
              <a:t>Sa</a:t>
            </a:r>
            <a:r>
              <a:rPr sz="900" spc="-31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900" spc="36" dirty="0">
                <a:solidFill>
                  <a:srgbClr val="464646"/>
                </a:solidFill>
                <a:latin typeface="Arial"/>
                <a:cs typeface="Arial"/>
              </a:rPr>
              <a:t>ary</a:t>
            </a:r>
            <a:endParaRPr sz="900" dirty="0">
              <a:latin typeface="Arial"/>
              <a:cs typeface="Arial"/>
            </a:endParaRPr>
          </a:p>
          <a:p>
            <a:pPr marL="121378">
              <a:spcBef>
                <a:spcPts val="888"/>
              </a:spcBef>
            </a:pPr>
            <a:r>
              <a:rPr sz="900" spc="9" dirty="0">
                <a:solidFill>
                  <a:srgbClr val="464646"/>
                </a:solidFill>
                <a:latin typeface="Times New Roman"/>
                <a:cs typeface="Times New Roman"/>
              </a:rPr>
              <a:t>$0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52548" y="1573793"/>
            <a:ext cx="216188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81" dirty="0">
                <a:solidFill>
                  <a:srgbClr val="797C82"/>
                </a:solidFill>
                <a:latin typeface="Times New Roman"/>
                <a:cs typeface="Times New Roman"/>
              </a:rPr>
              <a:t>$60,2</a:t>
            </a:r>
            <a:r>
              <a:rPr sz="900" spc="36" dirty="0">
                <a:solidFill>
                  <a:srgbClr val="797C82"/>
                </a:solidFill>
                <a:latin typeface="Times New Roman"/>
                <a:cs typeface="Times New Roman"/>
              </a:rPr>
              <a:t>1</a:t>
            </a:r>
            <a:r>
              <a:rPr sz="900" spc="72" dirty="0">
                <a:solidFill>
                  <a:srgbClr val="797C82"/>
                </a:solidFill>
                <a:latin typeface="Times New Roman"/>
                <a:cs typeface="Times New Roman"/>
              </a:rPr>
              <a:t>0</a:t>
            </a:r>
            <a:r>
              <a:rPr sz="900" dirty="0">
                <a:solidFill>
                  <a:srgbClr val="797C82"/>
                </a:solidFill>
                <a:latin typeface="Times New Roman"/>
                <a:cs typeface="Times New Roman"/>
              </a:rPr>
              <a:t> </a:t>
            </a:r>
            <a:r>
              <a:rPr sz="800" spc="-18" dirty="0">
                <a:solidFill>
                  <a:srgbClr val="66696E"/>
                </a:solidFill>
                <a:latin typeface="Arial"/>
                <a:cs typeface="Arial"/>
              </a:rPr>
              <a:t>(</a:t>
            </a:r>
            <a:r>
              <a:rPr sz="800" spc="36" dirty="0">
                <a:solidFill>
                  <a:srgbClr val="464646"/>
                </a:solidFill>
                <a:latin typeface="Arial"/>
                <a:cs typeface="Arial"/>
              </a:rPr>
              <a:t>min</a:t>
            </a:r>
            <a:r>
              <a:rPr sz="800" spc="-36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13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800" spc="94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800" spc="-126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800" spc="13" dirty="0">
                <a:solidFill>
                  <a:srgbClr val="464646"/>
                </a:solidFill>
                <a:latin typeface="Arial"/>
                <a:cs typeface="Arial"/>
              </a:rPr>
              <a:t>)</a:t>
            </a:r>
            <a:r>
              <a:rPr sz="800" spc="-22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67" dirty="0">
                <a:solidFill>
                  <a:srgbClr val="66696E"/>
                </a:solidFill>
                <a:latin typeface="Arial"/>
                <a:cs typeface="Arial"/>
              </a:rPr>
              <a:t>-</a:t>
            </a:r>
            <a:r>
              <a:rPr sz="800" spc="-4" dirty="0">
                <a:solidFill>
                  <a:srgbClr val="66696E"/>
                </a:solidFill>
                <a:latin typeface="Arial"/>
                <a:cs typeface="Arial"/>
              </a:rPr>
              <a:t> </a:t>
            </a:r>
            <a:r>
              <a:rPr sz="900" spc="121" dirty="0">
                <a:solidFill>
                  <a:srgbClr val="797C82"/>
                </a:solidFill>
                <a:latin typeface="Times New Roman"/>
                <a:cs typeface="Times New Roman"/>
              </a:rPr>
              <a:t>$</a:t>
            </a:r>
            <a:r>
              <a:rPr sz="900" spc="67" dirty="0">
                <a:solidFill>
                  <a:srgbClr val="797C82"/>
                </a:solidFill>
                <a:latin typeface="Times New Roman"/>
                <a:cs typeface="Times New Roman"/>
              </a:rPr>
              <a:t>1</a:t>
            </a:r>
            <a:r>
              <a:rPr sz="900" spc="153" dirty="0">
                <a:solidFill>
                  <a:srgbClr val="797C82"/>
                </a:solidFill>
                <a:latin typeface="Times New Roman"/>
                <a:cs typeface="Times New Roman"/>
              </a:rPr>
              <a:t>1</a:t>
            </a:r>
            <a:r>
              <a:rPr sz="900" spc="-13" dirty="0">
                <a:solidFill>
                  <a:srgbClr val="797C82"/>
                </a:solidFill>
                <a:latin typeface="Times New Roman"/>
                <a:cs typeface="Times New Roman"/>
              </a:rPr>
              <a:t>1</a:t>
            </a:r>
            <a:r>
              <a:rPr sz="900" spc="36" dirty="0">
                <a:solidFill>
                  <a:srgbClr val="797C82"/>
                </a:solidFill>
                <a:latin typeface="Times New Roman"/>
                <a:cs typeface="Times New Roman"/>
              </a:rPr>
              <a:t>,56(</a:t>
            </a:r>
            <a:r>
              <a:rPr sz="900" spc="-54" dirty="0">
                <a:solidFill>
                  <a:srgbClr val="797C82"/>
                </a:solidFill>
                <a:latin typeface="Times New Roman"/>
                <a:cs typeface="Times New Roman"/>
              </a:rPr>
              <a:t> </a:t>
            </a:r>
            <a:r>
              <a:rPr sz="800" spc="9" dirty="0">
                <a:solidFill>
                  <a:srgbClr val="464646"/>
                </a:solidFill>
                <a:latin typeface="Arial"/>
                <a:cs typeface="Arial"/>
              </a:rPr>
              <a:t>(m</a:t>
            </a:r>
            <a:r>
              <a:rPr sz="800" spc="18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800" spc="-18" dirty="0">
                <a:solidFill>
                  <a:srgbClr val="66696E"/>
                </a:solidFill>
                <a:latin typeface="Arial"/>
                <a:cs typeface="Arial"/>
              </a:rPr>
              <a:t>x</a:t>
            </a:r>
            <a:r>
              <a:rPr sz="800" spc="-27" dirty="0">
                <a:solidFill>
                  <a:srgbClr val="66696E"/>
                </a:solidFill>
                <a:latin typeface="Arial"/>
                <a:cs typeface="Arial"/>
              </a:rPr>
              <a:t> </a:t>
            </a:r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13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800" spc="-9" dirty="0">
                <a:solidFill>
                  <a:srgbClr val="464646"/>
                </a:solidFill>
                <a:latin typeface="Arial"/>
                <a:cs typeface="Arial"/>
              </a:rPr>
              <a:t>13)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90121" y="2061474"/>
            <a:ext cx="62287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13" dirty="0">
                <a:solidFill>
                  <a:srgbClr val="2D75B3"/>
                </a:solidFill>
                <a:latin typeface="Times New Roman"/>
                <a:cs typeface="Times New Roman"/>
              </a:rPr>
              <a:t>(j)</a:t>
            </a:r>
            <a:r>
              <a:rPr sz="1600" b="1" spc="-76" dirty="0">
                <a:solidFill>
                  <a:srgbClr val="2D75B3"/>
                </a:solidFill>
                <a:latin typeface="Times New Roman"/>
                <a:cs typeface="Times New Roman"/>
              </a:rPr>
              <a:t> </a:t>
            </a:r>
            <a:r>
              <a:rPr sz="900" spc="4" dirty="0">
                <a:solidFill>
                  <a:srgbClr val="464646"/>
                </a:solidFill>
                <a:latin typeface="Arial"/>
                <a:cs typeface="Arial"/>
              </a:rPr>
              <a:t>Grade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70796" y="621246"/>
            <a:ext cx="379845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31" dirty="0">
                <a:solidFill>
                  <a:srgbClr val="2D75B3"/>
                </a:solidFill>
                <a:latin typeface="Arial"/>
                <a:cs typeface="Arial"/>
              </a:rPr>
              <a:t>@</a:t>
            </a:r>
            <a:r>
              <a:rPr sz="800" spc="-85" dirty="0">
                <a:solidFill>
                  <a:srgbClr val="2D75B3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4687BC"/>
                </a:solidFill>
                <a:latin typeface="Arial"/>
                <a:cs typeface="Arial"/>
              </a:rPr>
              <a:t>He</a:t>
            </a:r>
            <a:r>
              <a:rPr sz="800" spc="-27" dirty="0">
                <a:solidFill>
                  <a:srgbClr val="4687BC"/>
                </a:solidFill>
                <a:latin typeface="Arial"/>
                <a:cs typeface="Arial"/>
              </a:rPr>
              <a:t>l</a:t>
            </a:r>
            <a:r>
              <a:rPr sz="800" spc="76" dirty="0">
                <a:solidFill>
                  <a:srgbClr val="4687BC"/>
                </a:solidFill>
                <a:latin typeface="Arial"/>
                <a:cs typeface="Arial"/>
              </a:rPr>
              <a:t>p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91040" y="473929"/>
            <a:ext cx="831273" cy="149599"/>
          </a:xfrm>
          <a:custGeom>
            <a:avLst/>
            <a:gdLst/>
            <a:ahLst/>
            <a:cxnLst/>
            <a:rect l="l" t="t" r="r" b="b"/>
            <a:pathLst>
              <a:path w="914400" h="169545">
                <a:moveTo>
                  <a:pt x="0" y="0"/>
                </a:moveTo>
                <a:lnTo>
                  <a:pt x="914400" y="0"/>
                </a:lnTo>
                <a:lnTo>
                  <a:pt x="914400" y="168981"/>
                </a:lnTo>
                <a:lnTo>
                  <a:pt x="0" y="168981"/>
                </a:lnTo>
                <a:lnTo>
                  <a:pt x="0" y="0"/>
                </a:lnTo>
                <a:close/>
              </a:path>
            </a:pathLst>
          </a:custGeom>
          <a:solidFill>
            <a:srgbClr val="7B36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145156" y="668414"/>
            <a:ext cx="1308100" cy="138499"/>
          </a:xfrm>
          <a:prstGeom prst="rect">
            <a:avLst/>
          </a:prstGeom>
          <a:solidFill>
            <a:srgbClr val="2F3F59"/>
          </a:solidFill>
        </p:spPr>
        <p:txBody>
          <a:bodyPr vert="horz" wrap="square" lIns="0" tIns="0" rIns="0" bIns="0" rtlCol="0">
            <a:spAutoFit/>
          </a:bodyPr>
          <a:lstStyle/>
          <a:p>
            <a:pPr marL="8548"/>
            <a:r>
              <a:rPr sz="900" spc="76" dirty="0">
                <a:solidFill>
                  <a:srgbClr val="F4F6F6"/>
                </a:solidFill>
                <a:latin typeface="Arial"/>
                <a:cs typeface="Arial"/>
              </a:rPr>
              <a:t>Department</a:t>
            </a:r>
            <a:r>
              <a:rPr sz="900" spc="67" dirty="0">
                <a:solidFill>
                  <a:srgbClr val="F4F6F6"/>
                </a:solidFill>
                <a:latin typeface="Arial"/>
                <a:cs typeface="Arial"/>
              </a:rPr>
              <a:t> </a:t>
            </a:r>
            <a:r>
              <a:rPr sz="900" spc="36" dirty="0">
                <a:solidFill>
                  <a:srgbClr val="F4F6F6"/>
                </a:solidFill>
                <a:latin typeface="Arial"/>
                <a:cs typeface="Arial"/>
              </a:rPr>
              <a:t>&amp;</a:t>
            </a:r>
            <a:r>
              <a:rPr sz="900" spc="4" dirty="0">
                <a:solidFill>
                  <a:srgbClr val="F4F6F6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F4F6F6"/>
                </a:solidFill>
                <a:latin typeface="Arial"/>
                <a:cs typeface="Arial"/>
              </a:rPr>
              <a:t>Agency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07953" y="667101"/>
            <a:ext cx="92364" cy="138499"/>
          </a:xfrm>
          <a:prstGeom prst="rect">
            <a:avLst/>
          </a:prstGeom>
          <a:solidFill>
            <a:srgbClr val="2F3F5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99" dirty="0">
                <a:solidFill>
                  <a:srgbClr val="F4F6F6"/>
                </a:solidFill>
                <a:latin typeface="Arial"/>
                <a:cs typeface="Arial"/>
              </a:rPr>
              <a:t>X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44357" y="981523"/>
            <a:ext cx="1427595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1058779" algn="l"/>
              </a:tabLst>
            </a:pPr>
            <a:r>
              <a:rPr sz="800" spc="72" dirty="0">
                <a:solidFill>
                  <a:srgbClr val="31415B"/>
                </a:solidFill>
                <a:latin typeface="Arial"/>
                <a:cs typeface="Arial"/>
              </a:rPr>
              <a:t>Department	</a:t>
            </a:r>
            <a:r>
              <a:rPr sz="800" spc="-9" dirty="0">
                <a:solidFill>
                  <a:srgbClr val="4687BC"/>
                </a:solidFill>
                <a:latin typeface="Arial"/>
                <a:cs typeface="Arial"/>
              </a:rPr>
              <a:t>Agency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62677" y="1200763"/>
            <a:ext cx="19673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1171040" algn="l"/>
                <a:tab pos="1344274" algn="l"/>
                <a:tab pos="1930079" algn="l"/>
              </a:tabLst>
            </a:pPr>
            <a:r>
              <a:rPr sz="900" u="heavy" dirty="0">
                <a:solidFill>
                  <a:srgbClr val="464646"/>
                </a:solidFill>
                <a:latin typeface="Times New Roman"/>
                <a:cs typeface="Times New Roman"/>
              </a:rPr>
              <a:t> 	</a:t>
            </a:r>
            <a:r>
              <a:rPr sz="900" dirty="0">
                <a:solidFill>
                  <a:srgbClr val="464646"/>
                </a:solidFill>
                <a:latin typeface="Times New Roman"/>
                <a:cs typeface="Times New Roman"/>
              </a:rPr>
              <a:t>	</a:t>
            </a:r>
            <a:r>
              <a:rPr sz="900" u="sng" spc="9" dirty="0">
                <a:solidFill>
                  <a:srgbClr val="464646"/>
                </a:solidFill>
                <a:latin typeface="Times New Roman"/>
                <a:cs typeface="Times New Roman"/>
              </a:rPr>
              <a:t>$50</a:t>
            </a:r>
            <a:r>
              <a:rPr sz="900" u="sng" spc="13" dirty="0">
                <a:solidFill>
                  <a:srgbClr val="464646"/>
                </a:solidFill>
                <a:latin typeface="Times New Roman"/>
                <a:cs typeface="Times New Roman"/>
              </a:rPr>
              <a:t>0</a:t>
            </a:r>
            <a:r>
              <a:rPr sz="900" u="sng" spc="-13" dirty="0">
                <a:solidFill>
                  <a:srgbClr val="797C82"/>
                </a:solidFill>
                <a:latin typeface="Times New Roman"/>
                <a:cs typeface="Times New Roman"/>
              </a:rPr>
              <a:t>,</a:t>
            </a:r>
            <a:r>
              <a:rPr sz="900" u="sng" spc="18" dirty="0">
                <a:solidFill>
                  <a:srgbClr val="464646"/>
                </a:solidFill>
                <a:latin typeface="Times New Roman"/>
                <a:cs typeface="Times New Roman"/>
              </a:rPr>
              <a:t>000</a:t>
            </a:r>
            <a:r>
              <a:rPr sz="900" u="sng" dirty="0">
                <a:solidFill>
                  <a:srgbClr val="464646"/>
                </a:solidFill>
                <a:latin typeface="Times New Roman"/>
                <a:cs typeface="Times New Roman"/>
              </a:rPr>
              <a:t> 	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42038" y="1306243"/>
            <a:ext cx="32327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377" dirty="0">
                <a:solidFill>
                  <a:srgbClr val="2D75B3"/>
                </a:solidFill>
                <a:latin typeface="Arial"/>
                <a:cs typeface="Arial"/>
              </a:rPr>
              <a:t>9</a:t>
            </a:r>
            <a:r>
              <a:rPr sz="700" spc="-112" dirty="0">
                <a:solidFill>
                  <a:srgbClr val="2D75B3"/>
                </a:solidFill>
                <a:latin typeface="Arial"/>
                <a:cs typeface="Arial"/>
              </a:rPr>
              <a:t> </a:t>
            </a:r>
            <a:r>
              <a:rPr sz="700" spc="-13" dirty="0">
                <a:solidFill>
                  <a:srgbClr val="4687BC"/>
                </a:solidFill>
                <a:latin typeface="Arial"/>
                <a:cs typeface="Arial"/>
              </a:rPr>
              <a:t>He</a:t>
            </a:r>
            <a:r>
              <a:rPr sz="700" spc="-67" dirty="0">
                <a:solidFill>
                  <a:srgbClr val="4687BC"/>
                </a:solidFill>
                <a:latin typeface="Arial"/>
                <a:cs typeface="Arial"/>
              </a:rPr>
              <a:t>l</a:t>
            </a:r>
            <a:r>
              <a:rPr sz="700" spc="67" dirty="0">
                <a:solidFill>
                  <a:srgbClr val="4687BC"/>
                </a:solidFill>
                <a:latin typeface="Arial"/>
                <a:cs typeface="Arial"/>
              </a:rPr>
              <a:t>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03073" y="1507591"/>
            <a:ext cx="446232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54" dirty="0">
                <a:solidFill>
                  <a:srgbClr val="464646"/>
                </a:solidFill>
                <a:latin typeface="Arial"/>
                <a:cs typeface="Arial"/>
              </a:rPr>
              <a:t>Jump</a:t>
            </a:r>
            <a:r>
              <a:rPr sz="800" spc="58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63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96502" y="1675593"/>
            <a:ext cx="163656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209135" algn="l"/>
                <a:tab pos="393765" algn="l"/>
                <a:tab pos="588654" algn="l"/>
                <a:tab pos="779553" algn="l"/>
                <a:tab pos="964754" algn="l"/>
                <a:tab pos="1146536" algn="l"/>
                <a:tab pos="1344274" algn="l"/>
              </a:tabLst>
            </a:pPr>
            <a:r>
              <a:rPr sz="1000" spc="-80" baseline="3703" dirty="0">
                <a:solidFill>
                  <a:srgbClr val="4687BC"/>
                </a:solidFill>
                <a:latin typeface="Arial"/>
                <a:cs typeface="Arial"/>
              </a:rPr>
              <a:t>A	</a:t>
            </a:r>
            <a:r>
              <a:rPr sz="1000" spc="-33" baseline="3703" dirty="0">
                <a:solidFill>
                  <a:srgbClr val="898C91"/>
                </a:solidFill>
                <a:latin typeface="Arial"/>
                <a:cs typeface="Arial"/>
              </a:rPr>
              <a:t>B	</a:t>
            </a:r>
            <a:r>
              <a:rPr sz="1100" spc="-45" dirty="0">
                <a:solidFill>
                  <a:srgbClr val="797C82"/>
                </a:solidFill>
                <a:latin typeface="Times New Roman"/>
                <a:cs typeface="Times New Roman"/>
              </a:rPr>
              <a:t>c	</a:t>
            </a:r>
            <a:r>
              <a:rPr sz="1000" spc="-47" baseline="3703" dirty="0">
                <a:solidFill>
                  <a:srgbClr val="4687BC"/>
                </a:solidFill>
                <a:latin typeface="Arial"/>
                <a:cs typeface="Arial"/>
              </a:rPr>
              <a:t>D	</a:t>
            </a:r>
            <a:r>
              <a:rPr sz="1100" spc="-148" baseline="3472" dirty="0">
                <a:solidFill>
                  <a:srgbClr val="797C82"/>
                </a:solidFill>
                <a:latin typeface="Times New Roman"/>
                <a:cs typeface="Times New Roman"/>
              </a:rPr>
              <a:t>E	</a:t>
            </a:r>
            <a:r>
              <a:rPr sz="1000" spc="-6" baseline="3703" dirty="0">
                <a:solidFill>
                  <a:srgbClr val="797C82"/>
                </a:solidFill>
                <a:latin typeface="Arial"/>
                <a:cs typeface="Arial"/>
              </a:rPr>
              <a:t>F	</a:t>
            </a:r>
            <a:r>
              <a:rPr sz="700" spc="-58" dirty="0">
                <a:solidFill>
                  <a:srgbClr val="797C82"/>
                </a:solidFill>
                <a:latin typeface="Arial"/>
                <a:cs typeface="Arial"/>
              </a:rPr>
              <a:t>G	</a:t>
            </a:r>
            <a:r>
              <a:rPr sz="1100" spc="-60" baseline="3472" dirty="0">
                <a:solidFill>
                  <a:srgbClr val="797C82"/>
                </a:solidFill>
                <a:latin typeface="Arial"/>
                <a:cs typeface="Arial"/>
              </a:rPr>
              <a:t>H</a:t>
            </a:r>
            <a:endParaRPr sz="1100" baseline="3472" dirty="0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1084">
              <a:tabLst>
                <a:tab pos="211984" algn="l"/>
                <a:tab pos="416559" algn="l"/>
                <a:tab pos="601191" algn="l"/>
                <a:tab pos="802347" algn="l"/>
                <a:tab pos="987548" algn="l"/>
                <a:tab pos="1172179" algn="l"/>
                <a:tab pos="1367068" algn="l"/>
                <a:tab pos="1555117" algn="l"/>
              </a:tabLst>
            </a:pPr>
            <a:r>
              <a:rPr sz="700" spc="-40" dirty="0">
                <a:solidFill>
                  <a:srgbClr val="4687BC"/>
                </a:solidFill>
                <a:latin typeface="Arial"/>
                <a:cs typeface="Arial"/>
              </a:rPr>
              <a:t>N	</a:t>
            </a:r>
            <a:r>
              <a:rPr sz="700" spc="-18" dirty="0">
                <a:solidFill>
                  <a:srgbClr val="797C82"/>
                </a:solidFill>
                <a:latin typeface="Arial"/>
                <a:cs typeface="Arial"/>
              </a:rPr>
              <a:t>O	</a:t>
            </a:r>
            <a:r>
              <a:rPr sz="700" spc="-27" dirty="0">
                <a:solidFill>
                  <a:srgbClr val="797C82"/>
                </a:solidFill>
                <a:latin typeface="Arial"/>
                <a:cs typeface="Arial"/>
              </a:rPr>
              <a:t>P	Q	</a:t>
            </a:r>
            <a:r>
              <a:rPr sz="700" spc="-90" dirty="0">
                <a:solidFill>
                  <a:srgbClr val="797C82"/>
                </a:solidFill>
                <a:latin typeface="Arial"/>
                <a:cs typeface="Arial"/>
              </a:rPr>
              <a:t>R	</a:t>
            </a:r>
            <a:r>
              <a:rPr sz="700" spc="-13" dirty="0">
                <a:solidFill>
                  <a:srgbClr val="797C82"/>
                </a:solidFill>
                <a:latin typeface="Arial"/>
                <a:cs typeface="Arial"/>
              </a:rPr>
              <a:t>S	</a:t>
            </a:r>
            <a:r>
              <a:rPr sz="700" spc="13" dirty="0">
                <a:solidFill>
                  <a:srgbClr val="797C82"/>
                </a:solidFill>
                <a:latin typeface="Arial"/>
                <a:cs typeface="Arial"/>
              </a:rPr>
              <a:t>T	</a:t>
            </a:r>
            <a:r>
              <a:rPr sz="700" spc="-36" dirty="0">
                <a:solidFill>
                  <a:srgbClr val="797C82"/>
                </a:solidFill>
                <a:latin typeface="Arial"/>
                <a:cs typeface="Arial"/>
              </a:rPr>
              <a:t>U	</a:t>
            </a:r>
            <a:r>
              <a:rPr sz="700" spc="-72" dirty="0">
                <a:solidFill>
                  <a:srgbClr val="797C82"/>
                </a:solidFill>
                <a:latin typeface="Arial"/>
                <a:cs typeface="Arial"/>
              </a:rPr>
              <a:t>V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05045" y="1716169"/>
            <a:ext cx="6119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31" dirty="0">
                <a:solidFill>
                  <a:srgbClr val="797C82"/>
                </a:solidFill>
                <a:latin typeface="Times New Roman"/>
                <a:cs typeface="Times New Roman"/>
              </a:rPr>
              <a:t>J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92329" y="1712508"/>
            <a:ext cx="46759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199447" algn="l"/>
                <a:tab pos="384078" algn="l"/>
              </a:tabLst>
            </a:pPr>
            <a:r>
              <a:rPr sz="600" spc="-31" dirty="0">
                <a:solidFill>
                  <a:srgbClr val="797C82"/>
                </a:solidFill>
                <a:latin typeface="Arial"/>
                <a:cs typeface="Arial"/>
              </a:rPr>
              <a:t>K	</a:t>
            </a:r>
            <a:r>
              <a:rPr sz="600" spc="54" dirty="0">
                <a:solidFill>
                  <a:srgbClr val="898C91"/>
                </a:solidFill>
                <a:latin typeface="Arial"/>
                <a:cs typeface="Arial"/>
              </a:rPr>
              <a:t>L	</a:t>
            </a:r>
            <a:r>
              <a:rPr sz="700" spc="-45" dirty="0">
                <a:solidFill>
                  <a:srgbClr val="898C91"/>
                </a:solidFill>
                <a:latin typeface="Arial"/>
                <a:cs typeface="Arial"/>
              </a:rPr>
              <a:t>M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62794" y="1788159"/>
            <a:ext cx="280555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-130" dirty="0">
                <a:solidFill>
                  <a:srgbClr val="2D75B3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4687BC"/>
                </a:solidFill>
                <a:latin typeface="Arial"/>
                <a:cs typeface="Arial"/>
              </a:rPr>
              <a:t>eset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47760" y="1951629"/>
            <a:ext cx="65693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221671" algn="l"/>
                <a:tab pos="403453" algn="l"/>
                <a:tab pos="585235" algn="l"/>
              </a:tabLst>
            </a:pPr>
            <a:r>
              <a:rPr sz="700" spc="-76" dirty="0">
                <a:solidFill>
                  <a:srgbClr val="797C82"/>
                </a:solidFill>
                <a:latin typeface="Arial"/>
                <a:cs typeface="Arial"/>
              </a:rPr>
              <a:t>W	</a:t>
            </a:r>
            <a:r>
              <a:rPr sz="700" spc="-99" dirty="0">
                <a:solidFill>
                  <a:srgbClr val="797C82"/>
                </a:solidFill>
                <a:latin typeface="Arial"/>
                <a:cs typeface="Arial"/>
              </a:rPr>
              <a:t>X	Y	</a:t>
            </a:r>
            <a:r>
              <a:rPr sz="700" spc="-9" dirty="0">
                <a:solidFill>
                  <a:srgbClr val="797C82"/>
                </a:solidFill>
                <a:latin typeface="Arial"/>
                <a:cs typeface="Arial"/>
              </a:rPr>
              <a:t>Z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84943" y="2425065"/>
            <a:ext cx="2361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76" dirty="0">
                <a:solidFill>
                  <a:srgbClr val="464646"/>
                </a:solidFill>
                <a:latin typeface="Times New Roman"/>
                <a:cs typeface="Times New Roman"/>
              </a:rPr>
              <a:t>4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35929" y="2325132"/>
            <a:ext cx="101773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31" dirty="0">
                <a:solidFill>
                  <a:srgbClr val="4687BC"/>
                </a:solidFill>
                <a:latin typeface="Arial"/>
                <a:cs typeface="Arial"/>
              </a:rPr>
              <a:t>Show </a:t>
            </a:r>
            <a:r>
              <a:rPr sz="600" spc="18" dirty="0">
                <a:solidFill>
                  <a:srgbClr val="4687BC"/>
                </a:solidFill>
                <a:latin typeface="Arial"/>
                <a:cs typeface="Arial"/>
              </a:rPr>
              <a:t>O[</a:t>
            </a:r>
            <a:r>
              <a:rPr sz="600" spc="-63" dirty="0">
                <a:solidFill>
                  <a:srgbClr val="4687BC"/>
                </a:solidFill>
                <a:latin typeface="Arial"/>
                <a:cs typeface="Arial"/>
              </a:rPr>
              <a:t>l</a:t>
            </a:r>
            <a:r>
              <a:rPr sz="600" spc="94" dirty="0">
                <a:solidFill>
                  <a:srgbClr val="4687BC"/>
                </a:solidFill>
                <a:latin typeface="Arial"/>
                <a:cs typeface="Arial"/>
              </a:rPr>
              <a:t>t</a:t>
            </a:r>
            <a:r>
              <a:rPr sz="600" spc="18" dirty="0">
                <a:solidFill>
                  <a:srgbClr val="4687BC"/>
                </a:solidFill>
                <a:latin typeface="Arial"/>
                <a:cs typeface="Arial"/>
              </a:rPr>
              <a:t>i</a:t>
            </a:r>
            <a:r>
              <a:rPr sz="600" spc="63" dirty="0">
                <a:solidFill>
                  <a:srgbClr val="4687BC"/>
                </a:solidFill>
                <a:latin typeface="Arial"/>
                <a:cs typeface="Arial"/>
              </a:rPr>
              <a:t>o</a:t>
            </a:r>
            <a:r>
              <a:rPr sz="600" spc="45" dirty="0">
                <a:solidFill>
                  <a:srgbClr val="4687BC"/>
                </a:solidFill>
                <a:latin typeface="Arial"/>
                <a:cs typeface="Arial"/>
              </a:rPr>
              <a:t>n</a:t>
            </a:r>
            <a:r>
              <a:rPr sz="600" spc="4" dirty="0">
                <a:solidFill>
                  <a:srgbClr val="609AC8"/>
                </a:solidFill>
                <a:latin typeface="Arial"/>
                <a:cs typeface="Arial"/>
              </a:rPr>
              <a:t>s</a:t>
            </a:r>
            <a:r>
              <a:rPr sz="600" spc="-36" dirty="0">
                <a:solidFill>
                  <a:srgbClr val="609AC8"/>
                </a:solidFill>
                <a:latin typeface="Arial"/>
                <a:cs typeface="Arial"/>
              </a:rPr>
              <a:t> </a:t>
            </a:r>
            <a:r>
              <a:rPr sz="600" spc="108" dirty="0">
                <a:solidFill>
                  <a:srgbClr val="4687BC"/>
                </a:solidFill>
                <a:latin typeface="Arial"/>
                <a:cs typeface="Arial"/>
              </a:rPr>
              <a:t>w</a:t>
            </a:r>
            <a:r>
              <a:rPr sz="600" spc="9" dirty="0">
                <a:solidFill>
                  <a:srgbClr val="609AC8"/>
                </a:solidFill>
                <a:latin typeface="Arial"/>
                <a:cs typeface="Arial"/>
              </a:rPr>
              <a:t>i</a:t>
            </a:r>
            <a:r>
              <a:rPr sz="600" spc="67" dirty="0">
                <a:solidFill>
                  <a:srgbClr val="4687BC"/>
                </a:solidFill>
                <a:latin typeface="Arial"/>
                <a:cs typeface="Arial"/>
              </a:rPr>
              <a:t>th</a:t>
            </a:r>
            <a:r>
              <a:rPr sz="600" spc="-4" dirty="0">
                <a:solidFill>
                  <a:srgbClr val="4687BC"/>
                </a:solidFill>
                <a:latin typeface="Arial"/>
                <a:cs typeface="Arial"/>
              </a:rPr>
              <a:t> </a:t>
            </a:r>
            <a:r>
              <a:rPr sz="700" spc="-157" dirty="0">
                <a:solidFill>
                  <a:srgbClr val="4687BC"/>
                </a:solidFill>
                <a:latin typeface="Times New Roman"/>
                <a:cs typeface="Times New Roman"/>
              </a:rPr>
              <a:t>O</a:t>
            </a:r>
            <a:r>
              <a:rPr sz="700" spc="36" dirty="0">
                <a:solidFill>
                  <a:srgbClr val="4687BC"/>
                </a:solidFill>
                <a:latin typeface="Times New Roman"/>
                <a:cs typeface="Times New Roman"/>
              </a:rPr>
              <a:t> </a:t>
            </a:r>
            <a:r>
              <a:rPr sz="600" spc="22" dirty="0">
                <a:solidFill>
                  <a:srgbClr val="4687BC"/>
                </a:solidFill>
                <a:latin typeface="Arial"/>
                <a:cs typeface="Arial"/>
              </a:rPr>
              <a:t>jobs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47832" y="2425065"/>
            <a:ext cx="2897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58" dirty="0">
                <a:solidFill>
                  <a:srgbClr val="464646"/>
                </a:solidFill>
                <a:latin typeface="Times New Roman"/>
                <a:cs typeface="Times New Roman"/>
              </a:rPr>
              <a:t>&lt;</a:t>
            </a:r>
            <a:r>
              <a:rPr sz="900" spc="-4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27" dirty="0">
                <a:solidFill>
                  <a:srgbClr val="464646"/>
                </a:solidFill>
                <a:latin typeface="Times New Roman"/>
                <a:cs typeface="Times New Roman"/>
              </a:rPr>
              <a:t>GSl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80110" y="2425065"/>
            <a:ext cx="23725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224" dirty="0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82817" y="2425065"/>
            <a:ext cx="23379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63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31" dirty="0">
                <a:solidFill>
                  <a:srgbClr val="464646"/>
                </a:solidFill>
                <a:latin typeface="Times New Roman"/>
                <a:cs typeface="Times New Roman"/>
              </a:rPr>
              <a:t>2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82237" y="2425065"/>
            <a:ext cx="24187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72" dirty="0">
                <a:solidFill>
                  <a:srgbClr val="464646"/>
                </a:solidFill>
                <a:latin typeface="Times New Roman"/>
                <a:cs typeface="Times New Roman"/>
              </a:rPr>
              <a:t>3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77403" y="2683315"/>
            <a:ext cx="24476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90" dirty="0">
                <a:solidFill>
                  <a:srgbClr val="464646"/>
                </a:solidFill>
                <a:latin typeface="Times New Roman"/>
                <a:cs typeface="Times New Roman"/>
              </a:rPr>
              <a:t>5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80109" y="2683315"/>
            <a:ext cx="2401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63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85" dirty="0">
                <a:solidFill>
                  <a:srgbClr val="464646"/>
                </a:solidFill>
                <a:latin typeface="Times New Roman"/>
                <a:cs typeface="Times New Roman"/>
              </a:rPr>
              <a:t>6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82816" y="2683315"/>
            <a:ext cx="23668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63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54" dirty="0">
                <a:solidFill>
                  <a:srgbClr val="464646"/>
                </a:solidFill>
                <a:latin typeface="Times New Roman"/>
                <a:cs typeface="Times New Roman"/>
              </a:rPr>
              <a:t>7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82236" y="2687255"/>
            <a:ext cx="232640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i="1" spc="-85" dirty="0">
                <a:solidFill>
                  <a:srgbClr val="464646"/>
                </a:solidFill>
                <a:latin typeface="Arial"/>
                <a:cs typeface="Arial"/>
              </a:rPr>
              <a:t>GS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121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47832" y="2938378"/>
            <a:ext cx="29152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22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464646"/>
                </a:solidFill>
                <a:latin typeface="Times New Roman"/>
                <a:cs typeface="Times New Roman"/>
              </a:rPr>
              <a:t>lO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47832" y="3193441"/>
            <a:ext cx="30075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7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1</a:t>
            </a:r>
            <a:r>
              <a:rPr sz="900" spc="90" dirty="0">
                <a:solidFill>
                  <a:srgbClr val="464646"/>
                </a:solidFill>
                <a:latin typeface="Times New Roman"/>
                <a:cs typeface="Times New Roman"/>
              </a:rPr>
              <a:t>5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36119" y="3513021"/>
            <a:ext cx="1616364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i="1" dirty="0">
                <a:solidFill>
                  <a:srgbClr val="464646"/>
                </a:solidFill>
                <a:latin typeface="Arial"/>
                <a:cs typeface="Arial"/>
              </a:rPr>
              <a:t>General</a:t>
            </a:r>
            <a:r>
              <a:rPr sz="800" i="1" spc="-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" dirty="0">
                <a:solidFill>
                  <a:srgbClr val="464646"/>
                </a:solidFill>
                <a:latin typeface="Arial"/>
                <a:cs typeface="Arial"/>
              </a:rPr>
              <a:t>Schedule</a:t>
            </a:r>
            <a:r>
              <a:rPr sz="800" i="1" spc="-18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464646"/>
                </a:solidFill>
                <a:latin typeface="Arial"/>
                <a:cs typeface="Arial"/>
              </a:rPr>
              <a:t>{GS</a:t>
            </a:r>
            <a:r>
              <a:rPr sz="800" i="1" spc="-22" dirty="0">
                <a:solidFill>
                  <a:srgbClr val="464646"/>
                </a:solidFill>
                <a:latin typeface="Arial"/>
                <a:cs typeface="Arial"/>
              </a:rPr>
              <a:t>)</a:t>
            </a:r>
            <a:r>
              <a:rPr sz="800" i="1" spc="-4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18" dirty="0">
                <a:solidFill>
                  <a:srgbClr val="464646"/>
                </a:solidFill>
                <a:latin typeface="Arial"/>
                <a:cs typeface="Arial"/>
              </a:rPr>
              <a:t>equivalent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84943" y="2683315"/>
            <a:ext cx="23668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-36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63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00" spc="54" dirty="0">
                <a:solidFill>
                  <a:srgbClr val="464646"/>
                </a:solidFill>
                <a:latin typeface="Times New Roman"/>
                <a:cs typeface="Times New Roman"/>
              </a:rPr>
              <a:t>9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22787" y="2636727"/>
            <a:ext cx="171854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4"/>
            <a:r>
              <a:rPr sz="900" spc="-31" dirty="0">
                <a:solidFill>
                  <a:srgbClr val="31415B"/>
                </a:solidFill>
                <a:latin typeface="Arial"/>
                <a:cs typeface="Arial"/>
              </a:rPr>
              <a:t>A</a:t>
            </a:r>
            <a:endParaRPr sz="900" dirty="0">
              <a:latin typeface="Arial"/>
              <a:cs typeface="Arial"/>
            </a:endParaRPr>
          </a:p>
          <a:p>
            <a:pPr marL="11397">
              <a:spcBef>
                <a:spcPts val="476"/>
              </a:spcBef>
            </a:pPr>
            <a:r>
              <a:rPr sz="1400" spc="525" dirty="0">
                <a:solidFill>
                  <a:srgbClr val="898C91"/>
                </a:solidFill>
                <a:latin typeface="Arial"/>
                <a:cs typeface="Arial"/>
              </a:rPr>
              <a:t>0</a:t>
            </a:r>
            <a:r>
              <a:rPr sz="1400" spc="85" dirty="0">
                <a:solidFill>
                  <a:srgbClr val="898C91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464646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spc="-9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800" spc="31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800" spc="8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800" spc="-4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464646"/>
                </a:solidFill>
                <a:latin typeface="Arial"/>
                <a:cs typeface="Arial"/>
              </a:rPr>
              <a:t>Force</a:t>
            </a:r>
            <a:r>
              <a:rPr sz="800" spc="-4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-13" dirty="0">
                <a:solidFill>
                  <a:srgbClr val="898C91"/>
                </a:solidFill>
                <a:latin typeface="Arial"/>
                <a:cs typeface="Arial"/>
              </a:rPr>
              <a:t>(7)</a:t>
            </a:r>
            <a:endParaRPr sz="700" dirty="0">
              <a:latin typeface="Arial"/>
              <a:cs typeface="Arial"/>
            </a:endParaRPr>
          </a:p>
          <a:p>
            <a:pPr marL="11397">
              <a:spcBef>
                <a:spcPts val="63"/>
              </a:spcBef>
            </a:pPr>
            <a:r>
              <a:rPr sz="1400" spc="525" dirty="0">
                <a:solidFill>
                  <a:srgbClr val="898C91"/>
                </a:solidFill>
                <a:latin typeface="Arial"/>
                <a:cs typeface="Arial"/>
              </a:rPr>
              <a:t>0</a:t>
            </a:r>
            <a:r>
              <a:rPr sz="1400" spc="85" dirty="0">
                <a:solidFill>
                  <a:srgbClr val="898C91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464646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spc="-9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464646"/>
                </a:solidFill>
                <a:latin typeface="Arial"/>
                <a:cs typeface="Arial"/>
              </a:rPr>
              <a:t>Army</a:t>
            </a:r>
            <a:r>
              <a:rPr sz="800" spc="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700" spc="36" dirty="0">
                <a:solidFill>
                  <a:srgbClr val="898C91"/>
                </a:solidFill>
                <a:latin typeface="Arial"/>
                <a:cs typeface="Arial"/>
              </a:rPr>
              <a:t>(</a:t>
            </a:r>
            <a:r>
              <a:rPr sz="700" spc="-76" dirty="0">
                <a:solidFill>
                  <a:srgbClr val="898C91"/>
                </a:solidFill>
                <a:latin typeface="Arial"/>
                <a:cs typeface="Arial"/>
              </a:rPr>
              <a:t>1</a:t>
            </a:r>
            <a:r>
              <a:rPr sz="700" spc="-13" dirty="0">
                <a:solidFill>
                  <a:srgbClr val="898C91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55372" y="2938378"/>
            <a:ext cx="2949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58" dirty="0">
                <a:solidFill>
                  <a:srgbClr val="464646"/>
                </a:solidFill>
                <a:latin typeface="Times New Roman"/>
                <a:cs typeface="Times New Roman"/>
              </a:rPr>
              <a:t>GS</a:t>
            </a:r>
            <a:r>
              <a:rPr sz="900" spc="-31" dirty="0">
                <a:solidFill>
                  <a:srgbClr val="464646"/>
                </a:solidFill>
                <a:latin typeface="Times New Roman"/>
                <a:cs typeface="Times New Roman"/>
              </a:rPr>
              <a:t>1</a:t>
            </a:r>
            <a:r>
              <a:rPr sz="900" spc="76" dirty="0">
                <a:solidFill>
                  <a:srgbClr val="464646"/>
                </a:solidFill>
                <a:latin typeface="Times New Roman"/>
                <a:cs typeface="Times New Roman"/>
              </a:rPr>
              <a:t>4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22787" y="3594565"/>
            <a:ext cx="1549399" cy="418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72"/>
            <a:r>
              <a:rPr sz="900" spc="22" dirty="0">
                <a:solidFill>
                  <a:srgbClr val="31415B"/>
                </a:solidFill>
                <a:latin typeface="Arial"/>
                <a:cs typeface="Arial"/>
              </a:rPr>
              <a:t>D</a:t>
            </a:r>
            <a:endParaRPr sz="900" dirty="0">
              <a:latin typeface="Arial"/>
              <a:cs typeface="Arial"/>
            </a:endParaRPr>
          </a:p>
          <a:p>
            <a:pPr marL="11397">
              <a:spcBef>
                <a:spcPts val="529"/>
              </a:spcBef>
            </a:pPr>
            <a:r>
              <a:rPr sz="1400" spc="162" dirty="0">
                <a:solidFill>
                  <a:srgbClr val="898C91"/>
                </a:solidFill>
                <a:latin typeface="Arial"/>
                <a:cs typeface="Arial"/>
              </a:rPr>
              <a:t>O</a:t>
            </a:r>
            <a:r>
              <a:rPr sz="1400" spc="171" dirty="0">
                <a:solidFill>
                  <a:srgbClr val="898C91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464646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spc="18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464646"/>
                </a:solidFill>
                <a:latin typeface="Arial"/>
                <a:cs typeface="Arial"/>
              </a:rPr>
              <a:t>Defense </a:t>
            </a:r>
            <a:r>
              <a:rPr sz="700" spc="-18" dirty="0">
                <a:solidFill>
                  <a:srgbClr val="898C91"/>
                </a:solidFill>
                <a:latin typeface="Arial"/>
                <a:cs typeface="Arial"/>
              </a:rPr>
              <a:t>(30)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12763" y="4297808"/>
            <a:ext cx="234315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43">
              <a:lnSpc>
                <a:spcPts val="870"/>
              </a:lnSpc>
            </a:pPr>
            <a:r>
              <a:rPr sz="900" b="1" spc="54" dirty="0">
                <a:solidFill>
                  <a:srgbClr val="31415B"/>
                </a:solidFill>
                <a:latin typeface="Arial"/>
                <a:cs typeface="Arial"/>
              </a:rPr>
              <a:t>N</a:t>
            </a:r>
            <a:endParaRPr sz="900" dirty="0">
              <a:latin typeface="Arial"/>
              <a:cs typeface="Arial"/>
            </a:endParaRPr>
          </a:p>
          <a:p>
            <a:pPr marL="119668">
              <a:lnSpc>
                <a:spcPts val="2486"/>
              </a:lnSpc>
            </a:pPr>
            <a:r>
              <a:rPr sz="2200" b="1" spc="153" dirty="0">
                <a:solidFill>
                  <a:srgbClr val="2D75B3"/>
                </a:solidFill>
                <a:latin typeface="Times New Roman"/>
                <a:cs typeface="Times New Roman"/>
              </a:rPr>
              <a:t>a</a:t>
            </a:r>
            <a:r>
              <a:rPr sz="2200" b="1" spc="9" dirty="0">
                <a:solidFill>
                  <a:srgbClr val="2D75B3"/>
                </a:solidFill>
                <a:latin typeface="Times New Roman"/>
                <a:cs typeface="Times New Roman"/>
              </a:rPr>
              <a:t> </a:t>
            </a:r>
            <a:r>
              <a:rPr sz="800" spc="22" dirty="0">
                <a:solidFill>
                  <a:srgbClr val="464646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800" spc="-8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800" spc="-22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64646"/>
                </a:solidFill>
                <a:latin typeface="Arial"/>
                <a:cs typeface="Arial"/>
              </a:rPr>
              <a:t>Navy </a:t>
            </a:r>
            <a:r>
              <a:rPr sz="700" spc="49" dirty="0">
                <a:solidFill>
                  <a:srgbClr val="898C91"/>
                </a:solidFill>
                <a:latin typeface="Arial"/>
                <a:cs typeface="Arial"/>
              </a:rPr>
              <a:t>(</a:t>
            </a:r>
            <a:r>
              <a:rPr sz="700" spc="-90" dirty="0">
                <a:solidFill>
                  <a:srgbClr val="898C91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898C91"/>
                </a:solidFill>
                <a:latin typeface="Arial"/>
                <a:cs typeface="Arial"/>
              </a:rPr>
              <a:t>6)</a:t>
            </a:r>
            <a:endParaRPr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759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01" y="697369"/>
            <a:ext cx="8235399" cy="161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0921" y="3743285"/>
            <a:ext cx="1079365" cy="215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120921" y="4956648"/>
            <a:ext cx="1366123" cy="209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115331" y="3214785"/>
            <a:ext cx="370528" cy="90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63847" y="2478324"/>
            <a:ext cx="1794740" cy="0"/>
          </a:xfrm>
          <a:custGeom>
            <a:avLst/>
            <a:gdLst/>
            <a:ahLst/>
            <a:cxnLst/>
            <a:rect l="l" t="t" r="r" b="b"/>
            <a:pathLst>
              <a:path w="1974214">
                <a:moveTo>
                  <a:pt x="0" y="0"/>
                </a:moveTo>
                <a:lnTo>
                  <a:pt x="1974112" y="0"/>
                </a:lnTo>
              </a:path>
            </a:pathLst>
          </a:custGeom>
          <a:ln w="46074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948973" y="2464251"/>
            <a:ext cx="867063" cy="0"/>
          </a:xfrm>
          <a:custGeom>
            <a:avLst/>
            <a:gdLst/>
            <a:ahLst/>
            <a:cxnLst/>
            <a:rect l="l" t="t" r="r" b="b"/>
            <a:pathLst>
              <a:path w="953770">
                <a:moveTo>
                  <a:pt x="0" y="0"/>
                </a:moveTo>
                <a:lnTo>
                  <a:pt x="953385" y="0"/>
                </a:lnTo>
              </a:path>
            </a:pathLst>
          </a:custGeom>
          <a:ln w="7088">
            <a:solidFill>
              <a:srgbClr val="6067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63847" y="2745701"/>
            <a:ext cx="1794740" cy="0"/>
          </a:xfrm>
          <a:custGeom>
            <a:avLst/>
            <a:gdLst/>
            <a:ahLst/>
            <a:cxnLst/>
            <a:rect l="l" t="t" r="r" b="b"/>
            <a:pathLst>
              <a:path w="1974214">
                <a:moveTo>
                  <a:pt x="0" y="0"/>
                </a:moveTo>
                <a:lnTo>
                  <a:pt x="1974112" y="0"/>
                </a:lnTo>
              </a:path>
            </a:pathLst>
          </a:custGeom>
          <a:ln w="49618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333243" y="1763754"/>
            <a:ext cx="783358" cy="119343"/>
          </a:xfrm>
          <a:custGeom>
            <a:avLst/>
            <a:gdLst/>
            <a:ahLst/>
            <a:cxnLst/>
            <a:rect l="l" t="t" r="r" b="b"/>
            <a:pathLst>
              <a:path w="861695" h="135255">
                <a:moveTo>
                  <a:pt x="0" y="0"/>
                </a:moveTo>
                <a:lnTo>
                  <a:pt x="861236" y="0"/>
                </a:lnTo>
                <a:lnTo>
                  <a:pt x="861236" y="134679"/>
                </a:lnTo>
                <a:lnTo>
                  <a:pt x="0" y="134679"/>
                </a:lnTo>
                <a:lnTo>
                  <a:pt x="0" y="0"/>
                </a:lnTo>
                <a:close/>
              </a:path>
            </a:pathLst>
          </a:custGeom>
          <a:solidFill>
            <a:srgbClr val="3457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333243" y="1982659"/>
            <a:ext cx="783358" cy="0"/>
          </a:xfrm>
          <a:custGeom>
            <a:avLst/>
            <a:gdLst/>
            <a:ahLst/>
            <a:cxnLst/>
            <a:rect l="l" t="t" r="r" b="b"/>
            <a:pathLst>
              <a:path w="861695">
                <a:moveTo>
                  <a:pt x="0" y="0"/>
                </a:moveTo>
                <a:lnTo>
                  <a:pt x="861236" y="0"/>
                </a:lnTo>
              </a:path>
            </a:pathLst>
          </a:custGeom>
          <a:ln w="14176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002562" y="2287563"/>
            <a:ext cx="2113973" cy="0"/>
          </a:xfrm>
          <a:custGeom>
            <a:avLst/>
            <a:gdLst/>
            <a:ahLst/>
            <a:cxnLst/>
            <a:rect l="l" t="t" r="r" b="b"/>
            <a:pathLst>
              <a:path w="2325370">
                <a:moveTo>
                  <a:pt x="0" y="0"/>
                </a:moveTo>
                <a:lnTo>
                  <a:pt x="2324985" y="0"/>
                </a:lnTo>
              </a:path>
            </a:pathLst>
          </a:custGeom>
          <a:ln w="24809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005783" y="2382944"/>
            <a:ext cx="1231323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3879" y="0"/>
                </a:lnTo>
              </a:path>
            </a:pathLst>
          </a:custGeom>
          <a:ln w="49618">
            <a:solidFill>
              <a:srgbClr val="2870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818909" y="3399290"/>
            <a:ext cx="0" cy="83820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949841"/>
                </a:moveTo>
                <a:lnTo>
                  <a:pt x="0" y="0"/>
                </a:lnTo>
              </a:path>
            </a:pathLst>
          </a:custGeom>
          <a:ln w="10632">
            <a:solidFill>
              <a:srgbClr val="D8D8D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818909" y="4612654"/>
            <a:ext cx="0" cy="688041"/>
          </a:xfrm>
          <a:custGeom>
            <a:avLst/>
            <a:gdLst/>
            <a:ahLst/>
            <a:cxnLst/>
            <a:rect l="l" t="t" r="r" b="b"/>
            <a:pathLst>
              <a:path h="779779">
                <a:moveTo>
                  <a:pt x="0" y="779721"/>
                </a:moveTo>
                <a:lnTo>
                  <a:pt x="0" y="0"/>
                </a:lnTo>
              </a:path>
            </a:pathLst>
          </a:custGeom>
          <a:ln w="10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05379" y="2997443"/>
            <a:ext cx="38677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530" y="0"/>
                </a:lnTo>
              </a:path>
            </a:pathLst>
          </a:custGeom>
          <a:ln w="3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626408" y="580645"/>
            <a:ext cx="1837459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17" dirty="0">
                <a:solidFill>
                  <a:srgbClr val="704477"/>
                </a:solidFill>
                <a:latin typeface="Times New Roman"/>
                <a:cs typeface="Times New Roman"/>
              </a:rPr>
              <a:t>IB§ </a:t>
            </a:r>
            <a:r>
              <a:rPr sz="500" spc="-4" dirty="0">
                <a:solidFill>
                  <a:srgbClr val="704477"/>
                </a:solidFill>
                <a:latin typeface="Times New Roman"/>
                <a:cs typeface="Times New Roman"/>
              </a:rPr>
              <a:t> </a:t>
            </a:r>
            <a:r>
              <a:rPr sz="600" spc="-36" dirty="0">
                <a:solidFill>
                  <a:srgbClr val="3B3B3D"/>
                </a:solidFill>
                <a:latin typeface="Times New Roman"/>
                <a:cs typeface="Times New Roman"/>
              </a:rPr>
              <a:t>An</a:t>
            </a:r>
            <a:r>
              <a:rPr sz="600" spc="13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-4" dirty="0">
                <a:solidFill>
                  <a:srgbClr val="3B3B3D"/>
                </a:solidFill>
                <a:latin typeface="Times New Roman"/>
                <a:cs typeface="Times New Roman"/>
              </a:rPr>
              <a:t>offi</a:t>
            </a:r>
            <a:r>
              <a:rPr sz="600" dirty="0">
                <a:solidFill>
                  <a:srgbClr val="3B3B3D"/>
                </a:solidFill>
                <a:latin typeface="Times New Roman"/>
                <a:cs typeface="Times New Roman"/>
              </a:rPr>
              <a:t>c</a:t>
            </a:r>
            <a:r>
              <a:rPr sz="600" spc="-18" dirty="0">
                <a:solidFill>
                  <a:srgbClr val="4F5256"/>
                </a:solidFill>
                <a:latin typeface="Times New Roman"/>
                <a:cs typeface="Times New Roman"/>
              </a:rPr>
              <a:t>i</a:t>
            </a:r>
            <a:r>
              <a:rPr sz="600" spc="36" dirty="0">
                <a:solidFill>
                  <a:srgbClr val="3B3B3D"/>
                </a:solidFill>
                <a:latin typeface="Times New Roman"/>
                <a:cs typeface="Times New Roman"/>
              </a:rPr>
              <a:t>a</a:t>
            </a:r>
            <a:r>
              <a:rPr sz="600" spc="-13" dirty="0">
                <a:solidFill>
                  <a:srgbClr val="4F5256"/>
                </a:solidFill>
                <a:latin typeface="Times New Roman"/>
                <a:cs typeface="Times New Roman"/>
              </a:rPr>
              <a:t>l</a:t>
            </a:r>
            <a:r>
              <a:rPr sz="600" spc="-49" dirty="0">
                <a:solidFill>
                  <a:srgbClr val="4F5256"/>
                </a:solidFill>
                <a:latin typeface="Times New Roman"/>
                <a:cs typeface="Times New Roman"/>
              </a:rPr>
              <a:t> </a:t>
            </a:r>
            <a:r>
              <a:rPr sz="600" spc="22" dirty="0">
                <a:solidFill>
                  <a:srgbClr val="3B3B3D"/>
                </a:solidFill>
                <a:latin typeface="Times New Roman"/>
                <a:cs typeface="Times New Roman"/>
              </a:rPr>
              <a:t>website</a:t>
            </a:r>
            <a:r>
              <a:rPr sz="600" spc="-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B3B3D"/>
                </a:solidFill>
                <a:latin typeface="Times New Roman"/>
                <a:cs typeface="Times New Roman"/>
              </a:rPr>
              <a:t>of</a:t>
            </a:r>
            <a:r>
              <a:rPr sz="600" spc="-22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3B3B3D"/>
                </a:solidFill>
                <a:latin typeface="Times New Roman"/>
                <a:cs typeface="Times New Roman"/>
              </a:rPr>
              <a:t>the</a:t>
            </a:r>
            <a:r>
              <a:rPr sz="600" spc="-9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3B3B3D"/>
                </a:solidFill>
                <a:latin typeface="Times New Roman"/>
                <a:cs typeface="Times New Roman"/>
              </a:rPr>
              <a:t>United</a:t>
            </a:r>
            <a:r>
              <a:rPr sz="600" spc="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22" dirty="0">
                <a:solidFill>
                  <a:srgbClr val="3B3B3D"/>
                </a:solidFill>
                <a:latin typeface="Times New Roman"/>
                <a:cs typeface="Times New Roman"/>
              </a:rPr>
              <a:t>States</a:t>
            </a:r>
            <a:r>
              <a:rPr sz="600" spc="-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18" dirty="0">
                <a:solidFill>
                  <a:srgbClr val="3B3B3D"/>
                </a:solidFill>
                <a:latin typeface="Times New Roman"/>
                <a:cs typeface="Times New Roman"/>
              </a:rPr>
              <a:t>government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074" y="768451"/>
            <a:ext cx="124864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b="1" spc="-81" dirty="0">
                <a:solidFill>
                  <a:srgbClr val="973436"/>
                </a:solidFill>
                <a:latin typeface="Arial"/>
                <a:cs typeface="Arial"/>
              </a:rPr>
              <a:t>U</a:t>
            </a:r>
            <a:r>
              <a:rPr sz="2200" b="1" spc="-278" dirty="0">
                <a:solidFill>
                  <a:srgbClr val="973436"/>
                </a:solidFill>
                <a:latin typeface="Arial"/>
                <a:cs typeface="Arial"/>
              </a:rPr>
              <a:t>S</a:t>
            </a:r>
            <a:r>
              <a:rPr sz="2200" b="1" spc="-54" dirty="0">
                <a:solidFill>
                  <a:srgbClr val="973436"/>
                </a:solidFill>
                <a:latin typeface="Arial"/>
                <a:cs typeface="Arial"/>
              </a:rPr>
              <a:t>A</a:t>
            </a:r>
            <a:r>
              <a:rPr sz="2200" b="1" spc="-206" dirty="0">
                <a:solidFill>
                  <a:srgbClr val="973436"/>
                </a:solidFill>
                <a:latin typeface="Arial"/>
                <a:cs typeface="Arial"/>
              </a:rPr>
              <a:t>J</a:t>
            </a:r>
            <a:r>
              <a:rPr sz="2200" b="1" spc="-220" dirty="0">
                <a:solidFill>
                  <a:srgbClr val="973436"/>
                </a:solidFill>
                <a:latin typeface="Arial"/>
                <a:cs typeface="Arial"/>
              </a:rPr>
              <a:t>O</a:t>
            </a:r>
            <a:r>
              <a:rPr sz="2200" b="1" spc="-18" dirty="0">
                <a:solidFill>
                  <a:srgbClr val="973436"/>
                </a:solidFill>
                <a:latin typeface="Arial"/>
                <a:cs typeface="Arial"/>
              </a:rPr>
              <a:t>B</a:t>
            </a:r>
            <a:r>
              <a:rPr sz="2200" b="1" spc="-260" dirty="0">
                <a:solidFill>
                  <a:srgbClr val="973436"/>
                </a:solidFill>
                <a:latin typeface="Arial"/>
                <a:cs typeface="Arial"/>
              </a:rPr>
              <a:t>s</a:t>
            </a:r>
            <a:r>
              <a:rPr sz="2200" b="1" spc="-310" dirty="0">
                <a:solidFill>
                  <a:srgbClr val="C18283"/>
                </a:solidFill>
                <a:latin typeface="Arial"/>
                <a:cs typeface="Arial"/>
              </a:rPr>
              <a:t>·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852" y="1555720"/>
            <a:ext cx="7466445" cy="825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1525" algn="r"/>
            <a:r>
              <a:rPr sz="1000" b="1" spc="-58" dirty="0">
                <a:solidFill>
                  <a:srgbClr val="314256"/>
                </a:solidFill>
                <a:latin typeface="Arial"/>
                <a:cs typeface="Arial"/>
              </a:rPr>
              <a:t>Search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spcBef>
                <a:spcPts val="37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538932" marR="4559" indent="-149870">
              <a:lnSpc>
                <a:spcPct val="98800"/>
              </a:lnSpc>
            </a:pPr>
            <a:r>
              <a:rPr sz="1000" spc="99" dirty="0">
                <a:solidFill>
                  <a:srgbClr val="3B3B3D"/>
                </a:solidFill>
                <a:latin typeface="Arial"/>
                <a:cs typeface="Arial"/>
              </a:rPr>
              <a:t>&amp;</a:t>
            </a:r>
            <a:r>
              <a:rPr sz="1000" spc="112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-67" dirty="0">
                <a:solidFill>
                  <a:srgbClr val="3B3B3D"/>
                </a:solidFill>
                <a:latin typeface="Arial"/>
                <a:cs typeface="Arial"/>
              </a:rPr>
              <a:t>Yo</a:t>
            </a:r>
            <a:r>
              <a:rPr sz="700" spc="-36" dirty="0">
                <a:solidFill>
                  <a:srgbClr val="3B3B3D"/>
                </a:solidFill>
                <a:latin typeface="Arial"/>
                <a:cs typeface="Arial"/>
              </a:rPr>
              <a:t>u</a:t>
            </a:r>
            <a:r>
              <a:rPr sz="700" spc="31" dirty="0">
                <a:solidFill>
                  <a:srgbClr val="4F5256"/>
                </a:solidFill>
                <a:latin typeface="Arial"/>
                <a:cs typeface="Arial"/>
              </a:rPr>
              <a:t>'</a:t>
            </a:r>
            <a:r>
              <a:rPr sz="700" dirty="0">
                <a:solidFill>
                  <a:srgbClr val="3B3B3D"/>
                </a:solidFill>
                <a:latin typeface="Arial"/>
                <a:cs typeface="Arial"/>
              </a:rPr>
              <a:t>r</a:t>
            </a:r>
            <a:r>
              <a:rPr sz="700" spc="81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700" spc="-49" dirty="0">
                <a:solidFill>
                  <a:srgbClr val="3B3B3D"/>
                </a:solidFill>
                <a:latin typeface="Arial"/>
                <a:cs typeface="Arial"/>
              </a:rPr>
              <a:t>o</a:t>
            </a:r>
            <a:r>
              <a:rPr sz="700" spc="-171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700" dirty="0">
                <a:solidFill>
                  <a:srgbClr val="3B3B3D"/>
                </a:solidFill>
                <a:latin typeface="Arial"/>
                <a:cs typeface="Arial"/>
              </a:rPr>
              <a:t>on</a:t>
            </a:r>
            <a:r>
              <a:rPr sz="700" spc="-72" dirty="0">
                <a:solidFill>
                  <a:srgbClr val="3B3B3D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3B3B3D"/>
                </a:solidFill>
                <a:latin typeface="Arial"/>
                <a:cs typeface="Arial"/>
              </a:rPr>
              <a:t>er</a:t>
            </a:r>
            <a:r>
              <a:rPr sz="700" spc="-10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3B3B3D"/>
                </a:solidFill>
                <a:latin typeface="Arial"/>
                <a:cs typeface="Arial"/>
              </a:rPr>
              <a:t>us</a:t>
            </a:r>
            <a:r>
              <a:rPr sz="700" spc="-54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700" spc="18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700" spc="22" dirty="0">
                <a:solidFill>
                  <a:srgbClr val="3B3B3D"/>
                </a:solidFill>
                <a:latin typeface="Arial"/>
                <a:cs typeface="Arial"/>
              </a:rPr>
              <a:t>g</a:t>
            </a:r>
            <a:r>
              <a:rPr sz="700" spc="27" dirty="0">
                <a:solidFill>
                  <a:srgbClr val="3B3B3D"/>
                </a:solidFill>
                <a:latin typeface="Arial"/>
                <a:cs typeface="Arial"/>
              </a:rPr>
              <a:t>fi</a:t>
            </a:r>
            <a:r>
              <a:rPr sz="700" spc="-36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700" spc="-18" dirty="0">
                <a:solidFill>
                  <a:srgbClr val="3B3B3D"/>
                </a:solidFill>
                <a:latin typeface="Arial"/>
                <a:cs typeface="Arial"/>
              </a:rPr>
              <a:t>ters</a:t>
            </a:r>
            <a:r>
              <a:rPr sz="700" spc="-8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3B3B3D"/>
                </a:solidFill>
                <a:latin typeface="Arial"/>
                <a:cs typeface="Arial"/>
              </a:rPr>
              <a:t>from</a:t>
            </a:r>
            <a:r>
              <a:rPr sz="700" spc="-9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-13" dirty="0">
                <a:solidFill>
                  <a:srgbClr val="3B3B3D"/>
                </a:solidFill>
                <a:latin typeface="Arial"/>
                <a:cs typeface="Arial"/>
              </a:rPr>
              <a:t>your</a:t>
            </a:r>
            <a:r>
              <a:rPr sz="700" spc="-5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13" dirty="0">
                <a:solidFill>
                  <a:srgbClr val="3B3B3D"/>
                </a:solidFill>
                <a:latin typeface="Arial"/>
                <a:cs typeface="Arial"/>
              </a:rPr>
              <a:t>profi</a:t>
            </a:r>
            <a:r>
              <a:rPr sz="700" spc="-90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700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700" spc="-12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B3B3D"/>
                </a:solidFill>
                <a:latin typeface="Arial"/>
                <a:cs typeface="Arial"/>
              </a:rPr>
              <a:t>for </a:t>
            </a:r>
            <a:r>
              <a:rPr sz="700" spc="22" dirty="0">
                <a:solidFill>
                  <a:srgbClr val="3B3B3D"/>
                </a:solidFill>
                <a:latin typeface="Arial"/>
                <a:cs typeface="Arial"/>
              </a:rPr>
              <a:t>th</a:t>
            </a:r>
            <a:r>
              <a:rPr sz="700" spc="-18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700" spc="63" dirty="0">
                <a:solidFill>
                  <a:srgbClr val="3B3B3D"/>
                </a:solidFill>
                <a:latin typeface="Arial"/>
                <a:cs typeface="Arial"/>
              </a:rPr>
              <a:t>s</a:t>
            </a:r>
            <a:r>
              <a:rPr sz="700" spc="-36" dirty="0">
                <a:solidFill>
                  <a:srgbClr val="3B3B3D"/>
                </a:solidFill>
                <a:latin typeface="Arial"/>
                <a:cs typeface="Arial"/>
              </a:rPr>
              <a:t>searc</a:t>
            </a:r>
            <a:r>
              <a:rPr sz="700" spc="-72" dirty="0">
                <a:solidFill>
                  <a:srgbClr val="3B3B3D"/>
                </a:solidFill>
                <a:latin typeface="Arial"/>
                <a:cs typeface="Arial"/>
              </a:rPr>
              <a:t>h</a:t>
            </a:r>
            <a:r>
              <a:rPr sz="700" spc="278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  <a:p>
            <a:pPr marL="11397">
              <a:lnSpc>
                <a:spcPts val="709"/>
              </a:lnSpc>
            </a:pPr>
            <a:r>
              <a:rPr sz="600" spc="76" dirty="0">
                <a:solidFill>
                  <a:srgbClr val="973436"/>
                </a:solidFill>
                <a:latin typeface="Arial"/>
                <a:cs typeface="Arial"/>
              </a:rPr>
              <a:t>X</a:t>
            </a:r>
            <a:r>
              <a:rPr sz="600" spc="22" dirty="0">
                <a:solidFill>
                  <a:srgbClr val="973436"/>
                </a:solidFill>
                <a:latin typeface="Arial"/>
                <a:cs typeface="Arial"/>
              </a:rPr>
              <a:t> </a:t>
            </a:r>
            <a:r>
              <a:rPr sz="600" u="sng" dirty="0">
                <a:solidFill>
                  <a:srgbClr val="2D74B3"/>
                </a:solidFill>
                <a:latin typeface="Arial"/>
                <a:cs typeface="Arial"/>
              </a:rPr>
              <a:t>Remove</a:t>
            </a:r>
            <a:r>
              <a:rPr sz="600" u="sng" spc="-40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u="sng" spc="45" dirty="0">
                <a:solidFill>
                  <a:srgbClr val="2D74B3"/>
                </a:solidFill>
                <a:latin typeface="Arial"/>
                <a:cs typeface="Arial"/>
              </a:rPr>
              <a:t>all</a:t>
            </a:r>
            <a:r>
              <a:rPr sz="600" u="sng" spc="-102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u="sng" spc="18" dirty="0">
                <a:solidFill>
                  <a:srgbClr val="2D74B3"/>
                </a:solidFill>
                <a:latin typeface="Arial"/>
                <a:cs typeface="Arial"/>
              </a:rPr>
              <a:t>filters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080" y="2343855"/>
            <a:ext cx="1480705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spc="-206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2A2A2A"/>
                </a:solidFill>
                <a:latin typeface="Arial"/>
                <a:cs typeface="Arial"/>
              </a:rPr>
              <a:t>V</a:t>
            </a:r>
            <a:r>
              <a:rPr sz="900" spc="45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900" spc="76" dirty="0">
                <a:solidFill>
                  <a:srgbClr val="2A2A2A"/>
                </a:solidFill>
                <a:latin typeface="Arial"/>
                <a:cs typeface="Arial"/>
              </a:rPr>
              <a:t>ew</a:t>
            </a:r>
            <a:r>
              <a:rPr sz="900" spc="67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900" spc="90" dirty="0">
                <a:solidFill>
                  <a:srgbClr val="2A2A2A"/>
                </a:solidFill>
                <a:latin typeface="Arial"/>
                <a:cs typeface="Arial"/>
              </a:rPr>
              <a:t>ng</a:t>
            </a:r>
            <a:r>
              <a:rPr sz="900" spc="-54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197" dirty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sz="900" spc="211" dirty="0">
                <a:solidFill>
                  <a:srgbClr val="2A2A2A"/>
                </a:solidFill>
                <a:latin typeface="Arial"/>
                <a:cs typeface="Arial"/>
              </a:rPr>
              <a:t>-</a:t>
            </a:r>
            <a:r>
              <a:rPr sz="900" spc="9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2A2A2A"/>
                </a:solidFill>
                <a:latin typeface="Arial"/>
                <a:cs typeface="Arial"/>
              </a:rPr>
              <a:t>10</a:t>
            </a:r>
            <a:r>
              <a:rPr sz="900" spc="-8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63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-4" dirty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sz="900" spc="18" dirty="0">
                <a:solidFill>
                  <a:srgbClr val="2A2A2A"/>
                </a:solidFill>
                <a:latin typeface="Arial"/>
                <a:cs typeface="Arial"/>
              </a:rPr>
              <a:t>6</a:t>
            </a:r>
            <a:r>
              <a:rPr sz="900" spc="-12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49" dirty="0">
                <a:solidFill>
                  <a:srgbClr val="2A2A2A"/>
                </a:solidFill>
                <a:latin typeface="Arial"/>
                <a:cs typeface="Arial"/>
              </a:rPr>
              <a:t>jobs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1841" y="2418908"/>
            <a:ext cx="153555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900" spc="206" dirty="0">
                <a:solidFill>
                  <a:srgbClr val="ED3438"/>
                </a:solidFill>
                <a:latin typeface="Arial"/>
                <a:cs typeface="Arial"/>
              </a:rPr>
              <a:t>I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2124" y="2541907"/>
            <a:ext cx="122728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1111775" algn="l"/>
              </a:tabLst>
            </a:pPr>
            <a:r>
              <a:rPr sz="800" spc="63" dirty="0">
                <a:solidFill>
                  <a:srgbClr val="2A2A2A"/>
                </a:solidFill>
                <a:latin typeface="Arial"/>
                <a:cs typeface="Arial"/>
              </a:rPr>
              <a:t>Sort </a:t>
            </a:r>
            <a:r>
              <a:rPr sz="800" spc="58" dirty="0">
                <a:solidFill>
                  <a:srgbClr val="2A2A2A"/>
                </a:solidFill>
                <a:latin typeface="Arial"/>
                <a:cs typeface="Arial"/>
              </a:rPr>
              <a:t>by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-27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-27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900" spc="9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Re</a:t>
            </a:r>
            <a:r>
              <a:rPr sz="800" spc="-67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evance	</a:t>
            </a:r>
            <a:r>
              <a:rPr sz="900" spc="265" dirty="0">
                <a:solidFill>
                  <a:srgbClr val="2A2A2A"/>
                </a:solidFill>
                <a:latin typeface="Times New Roman"/>
                <a:cs typeface="Times New Roman"/>
              </a:rPr>
              <a:t>v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3067" y="2907490"/>
            <a:ext cx="324773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99" dirty="0">
                <a:solidFill>
                  <a:srgbClr val="3B3B3D"/>
                </a:solidFill>
                <a:latin typeface="Arial"/>
                <a:cs typeface="Arial"/>
              </a:rPr>
              <a:t>"Save</a:t>
            </a:r>
            <a:r>
              <a:rPr sz="800" spc="-90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this</a:t>
            </a:r>
            <a:r>
              <a:rPr sz="800" spc="-6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search.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We'll</a:t>
            </a:r>
            <a:r>
              <a:rPr sz="800" spc="-67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ema</a:t>
            </a:r>
            <a:r>
              <a:rPr sz="800" spc="27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130" dirty="0">
                <a:solidFill>
                  <a:srgbClr val="314256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B3B3D"/>
                </a:solidFill>
                <a:latin typeface="Arial"/>
                <a:cs typeface="Arial"/>
              </a:rPr>
              <a:t>you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ne</a:t>
            </a:r>
            <a:r>
              <a:rPr sz="800" spc="126" dirty="0">
                <a:solidFill>
                  <a:srgbClr val="3B3B3D"/>
                </a:solidFill>
                <a:latin typeface="Arial"/>
                <a:cs typeface="Arial"/>
              </a:rPr>
              <a:t>w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jobs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B3B3D"/>
                </a:solidFill>
                <a:latin typeface="Arial"/>
                <a:cs typeface="Arial"/>
              </a:rPr>
              <a:t>as</a:t>
            </a:r>
            <a:r>
              <a:rPr sz="800" spc="-8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they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become</a:t>
            </a:r>
            <a:r>
              <a:rPr sz="800" spc="-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avai</a:t>
            </a:r>
            <a:r>
              <a:rPr sz="800" spc="4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B3B3D"/>
                </a:solidFill>
                <a:latin typeface="Arial"/>
                <a:cs typeface="Arial"/>
              </a:rPr>
              <a:t>ab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800" spc="126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068" y="3216579"/>
            <a:ext cx="2007177" cy="6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5"/>
            <a:r>
              <a:rPr sz="1100" spc="-85" dirty="0">
                <a:solidFill>
                  <a:srgbClr val="2D74B3"/>
                </a:solidFill>
                <a:latin typeface="Arial"/>
                <a:cs typeface="Arial"/>
              </a:rPr>
              <a:t>GENERAL</a:t>
            </a:r>
            <a:r>
              <a:rPr sz="1100" spc="54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72" dirty="0">
                <a:solidFill>
                  <a:srgbClr val="2D74B3"/>
                </a:solidFill>
                <a:latin typeface="Arial"/>
                <a:cs typeface="Arial"/>
              </a:rPr>
              <a:t>ENG</a:t>
            </a:r>
            <a:r>
              <a:rPr sz="1100" dirty="0">
                <a:solidFill>
                  <a:srgbClr val="2D74B3"/>
                </a:solidFill>
                <a:latin typeface="Arial"/>
                <a:cs typeface="Arial"/>
              </a:rPr>
              <a:t>I</a:t>
            </a:r>
            <a:r>
              <a:rPr sz="1100" spc="-90" dirty="0">
                <a:solidFill>
                  <a:srgbClr val="2D74B3"/>
                </a:solidFill>
                <a:latin typeface="Arial"/>
                <a:cs typeface="Arial"/>
              </a:rPr>
              <a:t>NEER</a:t>
            </a:r>
            <a:endParaRPr sz="1100" dirty="0">
              <a:latin typeface="Arial"/>
              <a:cs typeface="Arial"/>
            </a:endParaRPr>
          </a:p>
          <a:p>
            <a:pPr marL="23934" marR="4559" indent="-3419">
              <a:lnSpc>
                <a:spcPts val="1256"/>
              </a:lnSpc>
              <a:spcBef>
                <a:spcPts val="31"/>
              </a:spcBef>
            </a:pPr>
            <a:r>
              <a:rPr sz="800" spc="-49" dirty="0">
                <a:solidFill>
                  <a:srgbClr val="3B3B3D"/>
                </a:solidFill>
                <a:latin typeface="Arial"/>
                <a:cs typeface="Arial"/>
              </a:rPr>
              <a:t>U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S</a:t>
            </a:r>
            <a:r>
              <a:rPr sz="800" spc="310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Pacific</a:t>
            </a:r>
            <a:r>
              <a:rPr sz="800" spc="5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02" dirty="0">
                <a:solidFill>
                  <a:srgbClr val="3B3B3D"/>
                </a:solidFill>
                <a:latin typeface="Arial"/>
                <a:cs typeface="Arial"/>
              </a:rPr>
              <a:t>F</a:t>
            </a:r>
            <a:r>
              <a:rPr sz="800" spc="-27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63" dirty="0">
                <a:solidFill>
                  <a:srgbClr val="3B3B3D"/>
                </a:solidFill>
                <a:latin typeface="Arial"/>
                <a:cs typeface="Arial"/>
              </a:rPr>
              <a:t>eet,</a:t>
            </a:r>
            <a:r>
              <a:rPr sz="800" spc="-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67" dirty="0">
                <a:solidFill>
                  <a:srgbClr val="3B3B3D"/>
                </a:solidFill>
                <a:latin typeface="Arial"/>
                <a:cs typeface="Arial"/>
              </a:rPr>
              <a:t>Commander</a:t>
            </a:r>
            <a:r>
              <a:rPr sz="800" spc="9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02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94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67" dirty="0">
                <a:solidFill>
                  <a:srgbClr val="3B3B3D"/>
                </a:solidFill>
                <a:latin typeface="Arial"/>
                <a:cs typeface="Arial"/>
              </a:rPr>
              <a:t>Ch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B3B3D"/>
                </a:solidFill>
                <a:latin typeface="Arial"/>
                <a:cs typeface="Arial"/>
              </a:rPr>
              <a:t>ef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of</a:t>
            </a:r>
            <a:r>
              <a:rPr sz="800" spc="-7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the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Navy</a:t>
            </a:r>
            <a:endParaRPr sz="800" dirty="0">
              <a:latin typeface="Arial"/>
              <a:cs typeface="Arial"/>
            </a:endParaRPr>
          </a:p>
          <a:p>
            <a:pPr marL="11397">
              <a:spcBef>
                <a:spcPts val="211"/>
              </a:spcBef>
            </a:pPr>
            <a:r>
              <a:rPr sz="800" spc="224" dirty="0">
                <a:solidFill>
                  <a:srgbClr val="38B8DB"/>
                </a:solidFill>
                <a:latin typeface="Arial"/>
                <a:cs typeface="Arial"/>
              </a:rPr>
              <a:t>9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Yokosuka,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Japan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7407" y="3148286"/>
            <a:ext cx="506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i="1" spc="-148" dirty="0">
                <a:solidFill>
                  <a:srgbClr val="F4BA46"/>
                </a:solidFill>
                <a:latin typeface="Arial"/>
                <a:cs typeface="Arial"/>
              </a:rPr>
              <a:t>'&lt;C:l</a:t>
            </a:r>
            <a:r>
              <a:rPr sz="800" i="1" spc="81" dirty="0">
                <a:solidFill>
                  <a:srgbClr val="F4BA46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2D74B3"/>
                </a:solidFill>
                <a:latin typeface="Arial"/>
                <a:cs typeface="Arial"/>
              </a:rPr>
              <a:t>Save</a:t>
            </a:r>
            <a:r>
              <a:rPr sz="600" spc="-54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2D74B3"/>
                </a:solidFill>
                <a:latin typeface="Arial"/>
                <a:cs typeface="Arial"/>
              </a:rPr>
              <a:t>Job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2264" y="3400748"/>
            <a:ext cx="1220932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22" dirty="0">
                <a:solidFill>
                  <a:srgbClr val="646975"/>
                </a:solidFill>
                <a:latin typeface="Arial"/>
                <a:cs typeface="Arial"/>
              </a:rPr>
              <a:t>Starting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646975"/>
                </a:solidFill>
                <a:latin typeface="Arial"/>
                <a:cs typeface="Arial"/>
              </a:rPr>
              <a:t>at</a:t>
            </a:r>
            <a:r>
              <a:rPr sz="800" spc="-67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646975"/>
                </a:solidFill>
                <a:latin typeface="Arial"/>
                <a:cs typeface="Arial"/>
              </a:rPr>
              <a:t>$64</a:t>
            </a:r>
            <a:r>
              <a:rPr sz="800" spc="-54" dirty="0">
                <a:solidFill>
                  <a:srgbClr val="646975"/>
                </a:solidFill>
                <a:latin typeface="Arial"/>
                <a:cs typeface="Arial"/>
              </a:rPr>
              <a:t>,</a:t>
            </a:r>
            <a:r>
              <a:rPr sz="800" dirty="0">
                <a:solidFill>
                  <a:srgbClr val="646975"/>
                </a:solidFill>
                <a:latin typeface="Arial"/>
                <a:cs typeface="Arial"/>
              </a:rPr>
              <a:t>813</a:t>
            </a:r>
            <a:r>
              <a:rPr sz="800" spc="-36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(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GS </a:t>
            </a:r>
            <a:r>
              <a:rPr sz="800" spc="-31" dirty="0">
                <a:solidFill>
                  <a:srgbClr val="646975"/>
                </a:solidFill>
                <a:latin typeface="Times New Roman"/>
                <a:cs typeface="Times New Roman"/>
              </a:rPr>
              <a:t>1</a:t>
            </a:r>
            <a:r>
              <a:rPr sz="800" spc="-4" dirty="0">
                <a:solidFill>
                  <a:srgbClr val="646975"/>
                </a:solidFill>
                <a:latin typeface="Times New Roman"/>
                <a:cs typeface="Times New Roman"/>
              </a:rPr>
              <a:t>2)</a:t>
            </a:r>
            <a:endParaRPr sz="800" dirty="0">
              <a:latin typeface="Times New Roman"/>
              <a:cs typeface="Times New Roman"/>
            </a:endParaRPr>
          </a:p>
          <a:p>
            <a:pPr marL="17665">
              <a:spcBef>
                <a:spcPts val="328"/>
              </a:spcBef>
            </a:pPr>
            <a:r>
              <a:rPr sz="800" spc="13" dirty="0">
                <a:solidFill>
                  <a:srgbClr val="646975"/>
                </a:solidFill>
                <a:latin typeface="Arial"/>
                <a:cs typeface="Arial"/>
              </a:rPr>
              <a:t>Permanent</a:t>
            </a:r>
            <a:r>
              <a:rPr sz="800" spc="-22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646975"/>
                </a:solidFill>
                <a:latin typeface="Arial"/>
                <a:cs typeface="Arial"/>
              </a:rPr>
              <a:t>•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646975"/>
                </a:solidFill>
                <a:latin typeface="Arial"/>
                <a:cs typeface="Arial"/>
              </a:rPr>
              <a:t>Ful</a:t>
            </a:r>
            <a:r>
              <a:rPr sz="800" spc="-121" dirty="0">
                <a:solidFill>
                  <a:srgbClr val="646975"/>
                </a:solidFill>
                <a:latin typeface="Arial"/>
                <a:cs typeface="Arial"/>
              </a:rPr>
              <a:t>l</a:t>
            </a:r>
            <a:r>
              <a:rPr sz="800" spc="18" dirty="0">
                <a:solidFill>
                  <a:srgbClr val="646975"/>
                </a:solidFill>
                <a:latin typeface="Arial"/>
                <a:cs typeface="Arial"/>
              </a:rPr>
              <a:t>-T</a:t>
            </a:r>
            <a:r>
              <a:rPr sz="800" spc="-13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646975"/>
                </a:solidFill>
                <a:latin typeface="Arial"/>
                <a:cs typeface="Arial"/>
              </a:rPr>
              <a:t>me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3067" y="4047432"/>
            <a:ext cx="157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350" dirty="0">
                <a:solidFill>
                  <a:srgbClr val="F4BA46"/>
                </a:solidFill>
                <a:latin typeface="Times New Roman"/>
                <a:cs typeface="Times New Roman"/>
              </a:rPr>
              <a:t>0</a:t>
            </a:r>
            <a:r>
              <a:rPr sz="1000" spc="-153" dirty="0">
                <a:solidFill>
                  <a:srgbClr val="F4BA46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646975"/>
                </a:solidFill>
                <a:latin typeface="Times New Roman"/>
                <a:cs typeface="Times New Roman"/>
              </a:rPr>
              <a:t>Open</a:t>
            </a:r>
            <a:r>
              <a:rPr sz="800" i="1" spc="-85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i="1" spc="58" dirty="0">
                <a:solidFill>
                  <a:srgbClr val="646975"/>
                </a:solidFill>
                <a:latin typeface="Times New Roman"/>
                <a:cs typeface="Times New Roman"/>
              </a:rPr>
              <a:t>0</a:t>
            </a:r>
            <a:r>
              <a:rPr sz="800" i="1" spc="-121" dirty="0">
                <a:solidFill>
                  <a:srgbClr val="646975"/>
                </a:solidFill>
                <a:latin typeface="Times New Roman"/>
                <a:cs typeface="Times New Roman"/>
              </a:rPr>
              <a:t>8</a:t>
            </a:r>
            <a:r>
              <a:rPr sz="800" i="1" spc="31" dirty="0">
                <a:solidFill>
                  <a:srgbClr val="646975"/>
                </a:solidFill>
                <a:latin typeface="Times New Roman"/>
                <a:cs typeface="Times New Roman"/>
              </a:rPr>
              <a:t>/01/2017</a:t>
            </a:r>
            <a:r>
              <a:rPr sz="800" i="1" spc="67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i="1" spc="63" dirty="0">
                <a:solidFill>
                  <a:srgbClr val="646975"/>
                </a:solidFill>
                <a:latin typeface="Times New Roman"/>
                <a:cs typeface="Times New Roman"/>
              </a:rPr>
              <a:t>to</a:t>
            </a:r>
            <a:r>
              <a:rPr sz="800" i="1" spc="-94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i="1" spc="40" dirty="0">
                <a:solidFill>
                  <a:srgbClr val="646975"/>
                </a:solidFill>
                <a:latin typeface="Times New Roman"/>
                <a:cs typeface="Times New Roman"/>
              </a:rPr>
              <a:t>08/</a:t>
            </a:r>
            <a:r>
              <a:rPr sz="800" i="1" spc="-36" dirty="0">
                <a:solidFill>
                  <a:srgbClr val="646975"/>
                </a:solidFill>
                <a:latin typeface="Times New Roman"/>
                <a:cs typeface="Times New Roman"/>
              </a:rPr>
              <a:t>1</a:t>
            </a:r>
            <a:r>
              <a:rPr sz="800" i="1" spc="-58" dirty="0">
                <a:solidFill>
                  <a:srgbClr val="646975"/>
                </a:solidFill>
                <a:latin typeface="Times New Roman"/>
                <a:cs typeface="Times New Roman"/>
              </a:rPr>
              <a:t>5</a:t>
            </a:r>
            <a:r>
              <a:rPr sz="800" i="1" spc="36" dirty="0">
                <a:solidFill>
                  <a:srgbClr val="646975"/>
                </a:solidFill>
                <a:latin typeface="Times New Roman"/>
                <a:cs typeface="Times New Roman"/>
              </a:rPr>
              <a:t>/2017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3068" y="4426812"/>
            <a:ext cx="2297545" cy="818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83"/>
            <a:r>
              <a:rPr sz="1100" spc="-94" dirty="0">
                <a:solidFill>
                  <a:srgbClr val="2D74B3"/>
                </a:solidFill>
                <a:latin typeface="Arial"/>
                <a:cs typeface="Arial"/>
              </a:rPr>
              <a:t>NEW</a:t>
            </a:r>
            <a:r>
              <a:rPr sz="1100" spc="18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81" dirty="0">
                <a:solidFill>
                  <a:srgbClr val="2D74B3"/>
                </a:solidFill>
                <a:latin typeface="Arial"/>
                <a:cs typeface="Arial"/>
              </a:rPr>
              <a:t>PARENT</a:t>
            </a:r>
            <a:r>
              <a:rPr sz="1100" spc="-45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67" dirty="0">
                <a:solidFill>
                  <a:srgbClr val="2D74B3"/>
                </a:solidFill>
                <a:latin typeface="Arial"/>
                <a:cs typeface="Arial"/>
              </a:rPr>
              <a:t>SUPPORT</a:t>
            </a:r>
            <a:r>
              <a:rPr sz="1100" spc="49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63" dirty="0">
                <a:solidFill>
                  <a:srgbClr val="2D74B3"/>
                </a:solidFill>
                <a:latin typeface="Arial"/>
                <a:cs typeface="Arial"/>
              </a:rPr>
              <a:t>SPECIALIST</a:t>
            </a:r>
            <a:endParaRPr sz="1100" dirty="0">
              <a:latin typeface="Arial"/>
              <a:cs typeface="Arial"/>
            </a:endParaRPr>
          </a:p>
          <a:p>
            <a:pPr marL="23934" marR="654187" indent="-6838">
              <a:lnSpc>
                <a:spcPts val="1256"/>
              </a:lnSpc>
              <a:spcBef>
                <a:spcPts val="31"/>
              </a:spcBef>
            </a:pPr>
            <a:r>
              <a:rPr sz="800" spc="54" dirty="0">
                <a:solidFill>
                  <a:srgbClr val="3B3B3D"/>
                </a:solidFill>
                <a:latin typeface="Arial"/>
                <a:cs typeface="Arial"/>
              </a:rPr>
              <a:t>Commander,</a:t>
            </a:r>
            <a:r>
              <a:rPr sz="800" spc="9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3B3B3D"/>
                </a:solidFill>
                <a:latin typeface="Arial"/>
                <a:cs typeface="Arial"/>
              </a:rPr>
              <a:t>Navy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81" dirty="0">
                <a:solidFill>
                  <a:srgbClr val="3B3B3D"/>
                </a:solidFill>
                <a:latin typeface="Arial"/>
                <a:cs typeface="Arial"/>
              </a:rPr>
              <a:t>Instal</a:t>
            </a:r>
            <a:r>
              <a:rPr sz="800" spc="-27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108" dirty="0">
                <a:solidFill>
                  <a:srgbClr val="3B3B3D"/>
                </a:solidFill>
                <a:latin typeface="Arial"/>
                <a:cs typeface="Arial"/>
              </a:rPr>
              <a:t>at</a:t>
            </a:r>
            <a:r>
              <a:rPr sz="800" spc="40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3B3B3D"/>
                </a:solidFill>
                <a:latin typeface="Arial"/>
                <a:cs typeface="Arial"/>
              </a:rPr>
              <a:t>ons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of</a:t>
            </a:r>
            <a:r>
              <a:rPr sz="800" spc="-7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the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Navy</a:t>
            </a:r>
            <a:endParaRPr sz="800" dirty="0">
              <a:latin typeface="Arial"/>
              <a:cs typeface="Arial"/>
            </a:endParaRPr>
          </a:p>
          <a:p>
            <a:pPr marL="11397">
              <a:spcBef>
                <a:spcPts val="211"/>
              </a:spcBef>
            </a:pPr>
            <a:r>
              <a:rPr sz="800" spc="188" dirty="0">
                <a:solidFill>
                  <a:srgbClr val="38B8DB"/>
                </a:solidFill>
                <a:latin typeface="Arial"/>
                <a:cs typeface="Arial"/>
              </a:rPr>
              <a:t>9</a:t>
            </a:r>
            <a:r>
              <a:rPr sz="800" spc="-130" dirty="0">
                <a:solidFill>
                  <a:srgbClr val="38B8DB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Sasebo,</a:t>
            </a:r>
            <a:r>
              <a:rPr sz="800" spc="-27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Japan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7407" y="4361650"/>
            <a:ext cx="506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i="1" spc="-148" dirty="0">
                <a:solidFill>
                  <a:srgbClr val="F4BA46"/>
                </a:solidFill>
                <a:latin typeface="Arial"/>
                <a:cs typeface="Arial"/>
              </a:rPr>
              <a:t>'&lt;C:l</a:t>
            </a:r>
            <a:r>
              <a:rPr sz="800" i="1" spc="81" dirty="0">
                <a:solidFill>
                  <a:srgbClr val="F4BA46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2D74B3"/>
                </a:solidFill>
                <a:latin typeface="Arial"/>
                <a:cs typeface="Arial"/>
              </a:rPr>
              <a:t>Save</a:t>
            </a:r>
            <a:r>
              <a:rPr sz="600" spc="-54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2D74B3"/>
                </a:solidFill>
                <a:latin typeface="Arial"/>
                <a:cs typeface="Arial"/>
              </a:rPr>
              <a:t>Job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22264" y="4610984"/>
            <a:ext cx="1223818" cy="494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65" marR="4559" indent="-6838">
              <a:lnSpc>
                <a:spcPct val="133800"/>
              </a:lnSpc>
            </a:pPr>
            <a:r>
              <a:rPr sz="800" spc="22" dirty="0">
                <a:solidFill>
                  <a:srgbClr val="646975"/>
                </a:solidFill>
                <a:latin typeface="Arial"/>
                <a:cs typeface="Arial"/>
              </a:rPr>
              <a:t>Starting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646975"/>
                </a:solidFill>
                <a:latin typeface="Arial"/>
                <a:cs typeface="Arial"/>
              </a:rPr>
              <a:t>at</a:t>
            </a:r>
            <a:r>
              <a:rPr sz="800" spc="-67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646975"/>
                </a:solidFill>
                <a:latin typeface="Times New Roman"/>
                <a:cs typeface="Times New Roman"/>
              </a:rPr>
              <a:t>$52,329</a:t>
            </a:r>
            <a:r>
              <a:rPr sz="800" spc="-31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(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GS </a:t>
            </a:r>
            <a:r>
              <a:rPr sz="800" spc="90" dirty="0">
                <a:solidFill>
                  <a:srgbClr val="646975"/>
                </a:solidFill>
                <a:latin typeface="Arial"/>
                <a:cs typeface="Arial"/>
              </a:rPr>
              <a:t>1</a:t>
            </a:r>
            <a:r>
              <a:rPr sz="800" spc="-121" dirty="0">
                <a:solidFill>
                  <a:srgbClr val="646975"/>
                </a:solidFill>
                <a:latin typeface="Arial"/>
                <a:cs typeface="Arial"/>
              </a:rPr>
              <a:t>1</a:t>
            </a:r>
            <a:r>
              <a:rPr sz="800" spc="-13" dirty="0">
                <a:solidFill>
                  <a:srgbClr val="646975"/>
                </a:solidFill>
                <a:latin typeface="Arial"/>
                <a:cs typeface="Arial"/>
              </a:rPr>
              <a:t>) </a:t>
            </a:r>
            <a:r>
              <a:rPr sz="800" spc="13" dirty="0">
                <a:solidFill>
                  <a:srgbClr val="646975"/>
                </a:solidFill>
                <a:latin typeface="Arial"/>
                <a:cs typeface="Arial"/>
              </a:rPr>
              <a:t>Permanent</a:t>
            </a:r>
            <a:r>
              <a:rPr sz="800" spc="-22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646975"/>
                </a:solidFill>
                <a:latin typeface="Arial"/>
                <a:cs typeface="Arial"/>
              </a:rPr>
              <a:t>•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646975"/>
                </a:solidFill>
                <a:latin typeface="Arial"/>
                <a:cs typeface="Arial"/>
              </a:rPr>
              <a:t>Ful</a:t>
            </a:r>
            <a:r>
              <a:rPr sz="800" spc="-121" dirty="0">
                <a:solidFill>
                  <a:srgbClr val="646975"/>
                </a:solidFill>
                <a:latin typeface="Arial"/>
                <a:cs typeface="Arial"/>
              </a:rPr>
              <a:t>l</a:t>
            </a:r>
            <a:r>
              <a:rPr sz="800" spc="18" dirty="0">
                <a:solidFill>
                  <a:srgbClr val="646975"/>
                </a:solidFill>
                <a:latin typeface="Arial"/>
                <a:cs typeface="Arial"/>
              </a:rPr>
              <a:t>-T</a:t>
            </a:r>
            <a:r>
              <a:rPr sz="800" spc="-13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646975"/>
                </a:solidFill>
                <a:latin typeface="Arial"/>
                <a:cs typeface="Arial"/>
              </a:rPr>
              <a:t>me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41622" y="687279"/>
            <a:ext cx="326736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21" algn="ctr">
              <a:lnSpc>
                <a:spcPts val="2499"/>
              </a:lnSpc>
            </a:pPr>
            <a:r>
              <a:rPr sz="2200" i="1" spc="45" dirty="0">
                <a:solidFill>
                  <a:srgbClr val="2D74B3"/>
                </a:solidFill>
                <a:latin typeface="Times New Roman"/>
                <a:cs typeface="Times New Roman"/>
              </a:rPr>
              <a:t>:.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ts val="776"/>
              </a:lnSpc>
            </a:pPr>
            <a:r>
              <a:rPr sz="800" spc="18" dirty="0">
                <a:solidFill>
                  <a:srgbClr val="2D74B3"/>
                </a:solidFill>
                <a:latin typeface="Arial"/>
                <a:cs typeface="Arial"/>
              </a:rPr>
              <a:t>Brandi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19660" y="2572878"/>
            <a:ext cx="59516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94" dirty="0">
                <a:solidFill>
                  <a:srgbClr val="2D74B3"/>
                </a:solidFill>
                <a:latin typeface="Arial"/>
                <a:cs typeface="Arial"/>
              </a:rPr>
              <a:t>Top</a:t>
            </a:r>
            <a:r>
              <a:rPr sz="800" spc="49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800" spc="102" dirty="0">
                <a:solidFill>
                  <a:srgbClr val="2D74B3"/>
                </a:solidFill>
                <a:latin typeface="Arial"/>
                <a:cs typeface="Arial"/>
              </a:rPr>
              <a:t>filters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12639" y="2552950"/>
            <a:ext cx="509732" cy="246221"/>
          </a:xfrm>
          <a:prstGeom prst="rect">
            <a:avLst/>
          </a:prstGeom>
          <a:solidFill>
            <a:srgbClr val="365B90"/>
          </a:solidFill>
        </p:spPr>
        <p:txBody>
          <a:bodyPr vert="horz" wrap="square" lIns="0" tIns="0" rIns="0" bIns="0" rtlCol="0">
            <a:spAutoFit/>
          </a:bodyPr>
          <a:lstStyle/>
          <a:p>
            <a:pPr marL="6838"/>
            <a:r>
              <a:rPr sz="800" dirty="0">
                <a:solidFill>
                  <a:srgbClr val="EFF2F6"/>
                </a:solidFill>
                <a:latin typeface="Arial"/>
                <a:cs typeface="Arial"/>
              </a:rPr>
              <a:t>More</a:t>
            </a:r>
            <a:r>
              <a:rPr sz="800" spc="-90" dirty="0">
                <a:solidFill>
                  <a:srgbClr val="EFF2F6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EFF2F6"/>
                </a:solidFill>
                <a:latin typeface="Arial"/>
                <a:cs typeface="Arial"/>
              </a:rPr>
              <a:t>filters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23117" y="2968923"/>
            <a:ext cx="6592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spc="76" dirty="0">
                <a:solidFill>
                  <a:srgbClr val="314256"/>
                </a:solidFill>
                <a:latin typeface="Arial"/>
                <a:cs typeface="Arial"/>
              </a:rPr>
              <a:t>Hir</a:t>
            </a:r>
            <a:r>
              <a:rPr sz="900" spc="22" dirty="0">
                <a:solidFill>
                  <a:srgbClr val="314256"/>
                </a:solidFill>
                <a:latin typeface="Arial"/>
                <a:cs typeface="Arial"/>
              </a:rPr>
              <a:t>i</a:t>
            </a:r>
            <a:r>
              <a:rPr sz="900" spc="72" dirty="0">
                <a:solidFill>
                  <a:srgbClr val="314256"/>
                </a:solidFill>
                <a:latin typeface="Arial"/>
                <a:cs typeface="Arial"/>
              </a:rPr>
              <a:t>ng</a:t>
            </a:r>
            <a:r>
              <a:rPr sz="900" spc="-45" dirty="0">
                <a:solidFill>
                  <a:srgbClr val="314256"/>
                </a:solidFill>
                <a:latin typeface="Arial"/>
                <a:cs typeface="Arial"/>
              </a:rPr>
              <a:t> </a:t>
            </a:r>
            <a:r>
              <a:rPr sz="800" spc="121" dirty="0">
                <a:solidFill>
                  <a:srgbClr val="314256"/>
                </a:solidFill>
                <a:latin typeface="Arial"/>
                <a:cs typeface="Arial"/>
              </a:rPr>
              <a:t>path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14308" y="2969733"/>
            <a:ext cx="29960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112" dirty="0">
                <a:solidFill>
                  <a:srgbClr val="2D74B3"/>
                </a:solidFill>
                <a:latin typeface="Arial"/>
                <a:cs typeface="Arial"/>
              </a:rPr>
              <a:t>9He</a:t>
            </a:r>
            <a:r>
              <a:rPr sz="700" spc="18" dirty="0">
                <a:solidFill>
                  <a:srgbClr val="2D74B3"/>
                </a:solidFill>
                <a:latin typeface="Arial"/>
                <a:cs typeface="Arial"/>
              </a:rPr>
              <a:t>lp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07008" y="3216991"/>
            <a:ext cx="1488209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2900" b="1" spc="157" dirty="0">
                <a:solidFill>
                  <a:srgbClr val="38B8DB"/>
                </a:solidFill>
                <a:latin typeface="Times New Roman"/>
                <a:cs typeface="Times New Roman"/>
              </a:rPr>
              <a:t>a</a:t>
            </a:r>
            <a:r>
              <a:rPr sz="2900" b="1" spc="-471" dirty="0">
                <a:solidFill>
                  <a:srgbClr val="38B8DB"/>
                </a:solidFill>
                <a:latin typeface="Times New Roman"/>
                <a:cs typeface="Times New Roman"/>
              </a:rPr>
              <a:t> </a:t>
            </a:r>
            <a:r>
              <a:rPr sz="800" spc="4" dirty="0">
                <a:solidFill>
                  <a:srgbClr val="3B3B3D"/>
                </a:solidFill>
                <a:latin typeface="Arial"/>
                <a:cs typeface="Arial"/>
              </a:rPr>
              <a:t>Open</a:t>
            </a:r>
            <a:r>
              <a:rPr sz="800" spc="-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to</a:t>
            </a:r>
            <a:r>
              <a:rPr sz="800" spc="-4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the</a:t>
            </a:r>
            <a:r>
              <a:rPr sz="800" spc="-1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B3B3D"/>
                </a:solidFill>
                <a:latin typeface="Arial"/>
                <a:cs typeface="Arial"/>
              </a:rPr>
              <a:t>pu</a:t>
            </a:r>
            <a:r>
              <a:rPr sz="800" spc="90" dirty="0">
                <a:solidFill>
                  <a:srgbClr val="3B3B3D"/>
                </a:solidFill>
                <a:latin typeface="Arial"/>
                <a:cs typeface="Arial"/>
              </a:rPr>
              <a:t>b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4F5256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c</a:t>
            </a:r>
            <a:r>
              <a:rPr sz="800" spc="-1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600" spc="-9" dirty="0">
                <a:solidFill>
                  <a:srgbClr val="7B7E87"/>
                </a:solidFill>
                <a:latin typeface="Arial"/>
                <a:cs typeface="Arial"/>
              </a:rPr>
              <a:t>(25)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07009" y="3541705"/>
            <a:ext cx="1847850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lnSpc>
                <a:spcPts val="1880"/>
              </a:lnSpc>
            </a:pPr>
            <a:r>
              <a:rPr sz="2000" b="1" spc="171" dirty="0">
                <a:solidFill>
                  <a:srgbClr val="2D74B3"/>
                </a:solidFill>
                <a:latin typeface="Times New Roman"/>
                <a:cs typeface="Times New Roman"/>
              </a:rPr>
              <a:t>a</a:t>
            </a:r>
            <a:r>
              <a:rPr sz="2000" b="1" spc="-36" dirty="0">
                <a:solidFill>
                  <a:srgbClr val="2D74B3"/>
                </a:solidFill>
                <a:latin typeface="Times New Roman"/>
                <a:cs typeface="Times New Roman"/>
              </a:rPr>
              <a:t> </a:t>
            </a:r>
            <a:r>
              <a:rPr sz="1900" b="1" spc="228" dirty="0">
                <a:solidFill>
                  <a:srgbClr val="314256"/>
                </a:solidFill>
                <a:latin typeface="Arial"/>
                <a:cs typeface="Arial"/>
              </a:rPr>
              <a:t>fi</a:t>
            </a:r>
            <a:r>
              <a:rPr sz="1900" b="1" spc="-283" dirty="0">
                <a:solidFill>
                  <a:srgbClr val="314256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Fe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d</a:t>
            </a:r>
            <a:r>
              <a:rPr sz="800" spc="22" dirty="0">
                <a:solidFill>
                  <a:srgbClr val="4F5256"/>
                </a:solidFill>
                <a:latin typeface="Arial"/>
                <a:cs typeface="Arial"/>
              </a:rPr>
              <a:t>e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ral</a:t>
            </a:r>
            <a:r>
              <a:rPr sz="800" spc="-8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4F5256"/>
                </a:solidFill>
                <a:latin typeface="Arial"/>
                <a:cs typeface="Arial"/>
              </a:rPr>
              <a:t>e</a:t>
            </a:r>
            <a:r>
              <a:rPr sz="800" spc="81" dirty="0">
                <a:solidFill>
                  <a:srgbClr val="3B3B3D"/>
                </a:solidFill>
                <a:latin typeface="Arial"/>
                <a:cs typeface="Arial"/>
              </a:rPr>
              <a:t>mp</a:t>
            </a:r>
            <a:r>
              <a:rPr sz="800" spc="-22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oy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800" spc="-27" dirty="0">
                <a:solidFill>
                  <a:srgbClr val="4F5256"/>
                </a:solidFill>
                <a:latin typeface="Arial"/>
                <a:cs typeface="Arial"/>
              </a:rPr>
              <a:t>e</a:t>
            </a:r>
            <a:r>
              <a:rPr sz="800" spc="-13" dirty="0">
                <a:solidFill>
                  <a:srgbClr val="3B3B3D"/>
                </a:solidFill>
                <a:latin typeface="Arial"/>
                <a:cs typeface="Arial"/>
              </a:rPr>
              <a:t>s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600" spc="31" dirty="0">
                <a:solidFill>
                  <a:srgbClr val="7B7E87"/>
                </a:solidFill>
                <a:latin typeface="Times New Roman"/>
                <a:cs typeface="Times New Roman"/>
              </a:rPr>
              <a:t>(</a:t>
            </a:r>
            <a:r>
              <a:rPr sz="600" spc="-13" dirty="0">
                <a:solidFill>
                  <a:srgbClr val="7B7E87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7B7E87"/>
                </a:solidFill>
                <a:latin typeface="Times New Roman"/>
                <a:cs typeface="Times New Roman"/>
              </a:rPr>
              <a:t>6)</a:t>
            </a:r>
            <a:endParaRPr sz="600" dirty="0">
              <a:latin typeface="Times New Roman"/>
              <a:cs typeface="Times New Roman"/>
            </a:endParaRPr>
          </a:p>
          <a:p>
            <a:pPr marL="11397">
              <a:lnSpc>
                <a:spcPts val="2248"/>
              </a:lnSpc>
            </a:pPr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2600" b="1" spc="211" dirty="0">
                <a:solidFill>
                  <a:srgbClr val="D83B4B"/>
                </a:solidFill>
                <a:latin typeface="Arial"/>
                <a:cs typeface="Arial"/>
              </a:rPr>
              <a:t>e</a:t>
            </a:r>
            <a:r>
              <a:rPr sz="2600" b="1" spc="-444" dirty="0">
                <a:solidFill>
                  <a:srgbClr val="D83B4B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Internal</a:t>
            </a:r>
            <a:r>
              <a:rPr sz="800" spc="-10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B3B3D"/>
                </a:solidFill>
                <a:latin typeface="Arial"/>
                <a:cs typeface="Arial"/>
              </a:rPr>
              <a:t>to</a:t>
            </a:r>
            <a:r>
              <a:rPr sz="800" spc="-4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an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a</a:t>
            </a:r>
            <a:r>
              <a:rPr sz="800" spc="-27" dirty="0">
                <a:solidFill>
                  <a:srgbClr val="4F5256"/>
                </a:solidFill>
                <a:latin typeface="Arial"/>
                <a:cs typeface="Arial"/>
              </a:rPr>
              <a:t>g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en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c</a:t>
            </a:r>
            <a:r>
              <a:rPr sz="800" spc="4" dirty="0">
                <a:solidFill>
                  <a:srgbClr val="4F5256"/>
                </a:solidFill>
                <a:latin typeface="Arial"/>
                <a:cs typeface="Arial"/>
              </a:rPr>
              <a:t>y</a:t>
            </a:r>
            <a:r>
              <a:rPr sz="800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600" spc="-18" dirty="0">
                <a:solidFill>
                  <a:srgbClr val="7B7E87"/>
                </a:solidFill>
                <a:latin typeface="Arial"/>
                <a:cs typeface="Arial"/>
              </a:rPr>
              <a:t>(6)</a:t>
            </a:r>
            <a:endParaRPr sz="600" dirty="0">
              <a:latin typeface="Arial"/>
              <a:cs typeface="Arial"/>
            </a:endParaRPr>
          </a:p>
          <a:p>
            <a:pPr marL="11397">
              <a:lnSpc>
                <a:spcPts val="1916"/>
              </a:lnSpc>
            </a:pPr>
            <a:r>
              <a:rPr sz="1400" spc="112" dirty="0">
                <a:solidFill>
                  <a:srgbClr val="7B7E87"/>
                </a:solidFill>
                <a:latin typeface="Times New Roman"/>
                <a:cs typeface="Times New Roman"/>
              </a:rPr>
              <a:t>O</a:t>
            </a:r>
            <a:r>
              <a:rPr sz="1400" spc="139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1900" b="1" spc="148" dirty="0">
                <a:solidFill>
                  <a:srgbClr val="3D854D"/>
                </a:solidFill>
                <a:latin typeface="Arial"/>
                <a:cs typeface="Arial"/>
              </a:rPr>
              <a:t>G</a:t>
            </a:r>
            <a:r>
              <a:rPr sz="1900" b="1" spc="-350" dirty="0">
                <a:solidFill>
                  <a:srgbClr val="3D854D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Vetera</a:t>
            </a:r>
            <a:r>
              <a:rPr sz="800" spc="72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800" spc="-13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-58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600" spc="31" dirty="0">
                <a:solidFill>
                  <a:srgbClr val="7B7E87"/>
                </a:solidFill>
                <a:latin typeface="Times New Roman"/>
                <a:cs typeface="Times New Roman"/>
              </a:rPr>
              <a:t>(</a:t>
            </a:r>
            <a:r>
              <a:rPr sz="600" spc="-13" dirty="0">
                <a:solidFill>
                  <a:srgbClr val="7B7E87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7B7E87"/>
                </a:solidFill>
                <a:latin typeface="Times New Roman"/>
                <a:cs typeface="Times New Roman"/>
              </a:rPr>
              <a:t>5)</a:t>
            </a:r>
            <a:endParaRPr sz="600" dirty="0">
              <a:latin typeface="Times New Roman"/>
              <a:cs typeface="Times New Roman"/>
            </a:endParaRPr>
          </a:p>
          <a:p>
            <a:pPr marL="11397">
              <a:lnSpc>
                <a:spcPts val="1705"/>
              </a:lnSpc>
            </a:pPr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1700" b="1" i="1" spc="251" dirty="0">
                <a:solidFill>
                  <a:srgbClr val="365B90"/>
                </a:solidFill>
                <a:latin typeface="Arial"/>
                <a:cs typeface="Arial"/>
              </a:rPr>
              <a:t>Q</a:t>
            </a:r>
            <a:r>
              <a:rPr sz="1700" b="1" i="1" spc="-162" dirty="0">
                <a:solidFill>
                  <a:srgbClr val="365B90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Individua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-45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-27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with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67" dirty="0">
                <a:solidFill>
                  <a:srgbClr val="3B3B3D"/>
                </a:solidFill>
                <a:latin typeface="Arial"/>
                <a:cs typeface="Arial"/>
              </a:rPr>
              <a:t>d</a:t>
            </a:r>
            <a:r>
              <a:rPr sz="800" spc="4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abi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4F5256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ties</a:t>
            </a:r>
            <a:r>
              <a:rPr sz="800" spc="-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31" dirty="0">
                <a:solidFill>
                  <a:srgbClr val="7B7E87"/>
                </a:solidFill>
                <a:latin typeface="Arial"/>
                <a:cs typeface="Arial"/>
              </a:rPr>
              <a:t>(</a:t>
            </a:r>
            <a:r>
              <a:rPr sz="700" spc="-58" dirty="0">
                <a:solidFill>
                  <a:srgbClr val="7B7E87"/>
                </a:solidFill>
                <a:latin typeface="Arial"/>
                <a:cs typeface="Arial"/>
              </a:rPr>
              <a:t>1</a:t>
            </a:r>
            <a:r>
              <a:rPr sz="700" spc="-18" dirty="0">
                <a:solidFill>
                  <a:srgbClr val="7B7E87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  <a:p>
            <a:pPr marL="23934" indent="-13106">
              <a:lnSpc>
                <a:spcPts val="2095"/>
              </a:lnSpc>
            </a:pPr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1900" b="1" spc="332" dirty="0">
                <a:solidFill>
                  <a:srgbClr val="3D854D"/>
                </a:solidFill>
                <a:latin typeface="Arial"/>
                <a:cs typeface="Arial"/>
              </a:rPr>
              <a:t>S</a:t>
            </a:r>
            <a:r>
              <a:rPr sz="1900" b="1" spc="-269" dirty="0">
                <a:solidFill>
                  <a:srgbClr val="3D854D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B3B3D"/>
                </a:solidFill>
                <a:latin typeface="Arial"/>
                <a:cs typeface="Arial"/>
              </a:rPr>
              <a:t>Mi</a:t>
            </a:r>
            <a:r>
              <a:rPr sz="800" spc="-76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tary 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pous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800" spc="-13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600" spc="31" dirty="0">
                <a:solidFill>
                  <a:srgbClr val="7B7E87"/>
                </a:solidFill>
                <a:latin typeface="Times New Roman"/>
                <a:cs typeface="Times New Roman"/>
              </a:rPr>
              <a:t>(</a:t>
            </a:r>
            <a:r>
              <a:rPr sz="600" spc="-40" dirty="0">
                <a:solidFill>
                  <a:srgbClr val="7B7E87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7B7E87"/>
                </a:solidFill>
                <a:latin typeface="Times New Roman"/>
                <a:cs typeface="Times New Roman"/>
              </a:rPr>
              <a:t>6)</a:t>
            </a:r>
            <a:endParaRPr sz="600" dirty="0">
              <a:latin typeface="Times New Roman"/>
              <a:cs typeface="Times New Roman"/>
            </a:endParaRPr>
          </a:p>
          <a:p>
            <a:pPr marL="23934">
              <a:spcBef>
                <a:spcPts val="1140"/>
              </a:spcBef>
            </a:pPr>
            <a:r>
              <a:rPr sz="600" u="sng" dirty="0">
                <a:solidFill>
                  <a:srgbClr val="4283BC"/>
                </a:solidFill>
                <a:latin typeface="Arial"/>
                <a:cs typeface="Arial"/>
              </a:rPr>
              <a:t>Show</a:t>
            </a:r>
            <a:r>
              <a:rPr sz="600" u="sng" spc="-13" dirty="0">
                <a:solidFill>
                  <a:srgbClr val="4283BC"/>
                </a:solidFill>
                <a:latin typeface="Arial"/>
                <a:cs typeface="Arial"/>
              </a:rPr>
              <a:t> ORtions</a:t>
            </a:r>
            <a:r>
              <a:rPr sz="600" u="sng" spc="-22" dirty="0">
                <a:solidFill>
                  <a:srgbClr val="4283BC"/>
                </a:solidFill>
                <a:latin typeface="Arial"/>
                <a:cs typeface="Arial"/>
              </a:rPr>
              <a:t> </a:t>
            </a:r>
            <a:r>
              <a:rPr sz="600" u="sng" spc="31" dirty="0">
                <a:solidFill>
                  <a:srgbClr val="4283BC"/>
                </a:solidFill>
                <a:latin typeface="Arial"/>
                <a:cs typeface="Arial"/>
              </a:rPr>
              <a:t>with</a:t>
            </a:r>
            <a:r>
              <a:rPr sz="600" u="sng" spc="-13" dirty="0">
                <a:solidFill>
                  <a:srgbClr val="4283BC"/>
                </a:solidFill>
                <a:latin typeface="Arial"/>
                <a:cs typeface="Arial"/>
              </a:rPr>
              <a:t> </a:t>
            </a:r>
            <a:r>
              <a:rPr sz="600" u="sng" spc="-102" dirty="0">
                <a:solidFill>
                  <a:srgbClr val="4283BC"/>
                </a:solidFill>
                <a:latin typeface="Times New Roman"/>
                <a:cs typeface="Times New Roman"/>
              </a:rPr>
              <a:t>O</a:t>
            </a:r>
            <a:r>
              <a:rPr sz="600" u="sng" spc="-13" dirty="0">
                <a:solidFill>
                  <a:srgbClr val="4283BC"/>
                </a:solidFill>
                <a:latin typeface="Times New Roman"/>
                <a:cs typeface="Times New Roman"/>
              </a:rPr>
              <a:t> </a:t>
            </a:r>
            <a:r>
              <a:rPr sz="600" u="sng" spc="4" dirty="0">
                <a:solidFill>
                  <a:srgbClr val="4283BC"/>
                </a:solidFill>
                <a:latin typeface="Arial"/>
                <a:cs typeface="Arial"/>
              </a:rPr>
              <a:t>jobs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392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" y="558943"/>
            <a:ext cx="6880534" cy="1496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5851" y="2313541"/>
            <a:ext cx="2228850" cy="0"/>
          </a:xfrm>
          <a:custGeom>
            <a:avLst/>
            <a:gdLst/>
            <a:ahLst/>
            <a:cxnLst/>
            <a:rect l="l" t="t" r="r" b="b"/>
            <a:pathLst>
              <a:path w="2451735">
                <a:moveTo>
                  <a:pt x="0" y="0"/>
                </a:moveTo>
                <a:lnTo>
                  <a:pt x="2451253" y="0"/>
                </a:lnTo>
              </a:path>
            </a:pathLst>
          </a:custGeom>
          <a:ln w="55084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30812" y="2289241"/>
            <a:ext cx="0" cy="637054"/>
          </a:xfrm>
          <a:custGeom>
            <a:avLst/>
            <a:gdLst/>
            <a:ahLst/>
            <a:cxnLst/>
            <a:rect l="l" t="t" r="r" b="b"/>
            <a:pathLst>
              <a:path h="721995">
                <a:moveTo>
                  <a:pt x="0" y="721603"/>
                </a:moveTo>
                <a:lnTo>
                  <a:pt x="0" y="0"/>
                </a:lnTo>
              </a:path>
            </a:pathLst>
          </a:custGeom>
          <a:ln w="55084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809301" y="2289241"/>
            <a:ext cx="0" cy="637054"/>
          </a:xfrm>
          <a:custGeom>
            <a:avLst/>
            <a:gdLst/>
            <a:ahLst/>
            <a:cxnLst/>
            <a:rect l="l" t="t" r="r" b="b"/>
            <a:pathLst>
              <a:path h="721995">
                <a:moveTo>
                  <a:pt x="0" y="721603"/>
                </a:moveTo>
                <a:lnTo>
                  <a:pt x="0" y="0"/>
                </a:lnTo>
              </a:path>
            </a:pathLst>
          </a:custGeom>
          <a:ln w="55084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5774" y="2904078"/>
            <a:ext cx="2328718" cy="0"/>
          </a:xfrm>
          <a:custGeom>
            <a:avLst/>
            <a:gdLst/>
            <a:ahLst/>
            <a:cxnLst/>
            <a:rect l="l" t="t" r="r" b="b"/>
            <a:pathLst>
              <a:path w="2561590">
                <a:moveTo>
                  <a:pt x="0" y="0"/>
                </a:moveTo>
                <a:lnTo>
                  <a:pt x="2561421" y="0"/>
                </a:lnTo>
              </a:path>
            </a:pathLst>
          </a:custGeom>
          <a:ln w="49575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30813" y="2313541"/>
            <a:ext cx="2278495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896"/>
            <a:r>
              <a:rPr sz="1200" spc="63" dirty="0">
                <a:solidFill>
                  <a:srgbClr val="2B2A2B"/>
                </a:solidFill>
                <a:latin typeface="Arial"/>
                <a:cs typeface="Arial"/>
              </a:rPr>
              <a:t>Open</a:t>
            </a:r>
            <a:r>
              <a:rPr sz="1200" spc="-1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72" dirty="0">
                <a:solidFill>
                  <a:srgbClr val="2B2A2B"/>
                </a:solidFill>
                <a:latin typeface="Arial"/>
                <a:cs typeface="Arial"/>
              </a:rPr>
              <a:t>&amp;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99" dirty="0">
                <a:solidFill>
                  <a:srgbClr val="2B2A2B"/>
                </a:solidFill>
                <a:latin typeface="Arial"/>
                <a:cs typeface="Arial"/>
              </a:rPr>
              <a:t>clos</a:t>
            </a:r>
            <a:r>
              <a:rPr sz="1200" spc="121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200" spc="126" dirty="0">
                <a:solidFill>
                  <a:srgbClr val="2B2A2B"/>
                </a:solidFill>
                <a:latin typeface="Arial"/>
                <a:cs typeface="Arial"/>
              </a:rPr>
              <a:t>ng</a:t>
            </a:r>
            <a:r>
              <a:rPr sz="1200" spc="-112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76" dirty="0">
                <a:solidFill>
                  <a:srgbClr val="2B2A2B"/>
                </a:solidFill>
                <a:latin typeface="Arial"/>
                <a:cs typeface="Arial"/>
              </a:rPr>
              <a:t>dates</a:t>
            </a:r>
            <a:endParaRPr sz="1200" dirty="0">
              <a:latin typeface="Arial"/>
              <a:cs typeface="Arial"/>
            </a:endParaRPr>
          </a:p>
          <a:p>
            <a:pPr marL="78639">
              <a:spcBef>
                <a:spcPts val="363"/>
              </a:spcBef>
            </a:pPr>
            <a:r>
              <a:rPr sz="1600" spc="615" dirty="0">
                <a:solidFill>
                  <a:srgbClr val="F4B63D"/>
                </a:solidFill>
                <a:latin typeface="Times New Roman"/>
                <a:cs typeface="Times New Roman"/>
              </a:rPr>
              <a:t>0</a:t>
            </a:r>
            <a:r>
              <a:rPr sz="1200" spc="40" dirty="0">
                <a:solidFill>
                  <a:srgbClr val="2B2A2B"/>
                </a:solidFill>
                <a:latin typeface="Arial"/>
                <a:cs typeface="Arial"/>
              </a:rPr>
              <a:t>20</a:t>
            </a:r>
            <a:r>
              <a:rPr sz="1200" spc="-117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9" dirty="0">
                <a:solidFill>
                  <a:srgbClr val="2B2A2B"/>
                </a:solidFill>
                <a:latin typeface="Arial"/>
                <a:cs typeface="Arial"/>
              </a:rPr>
              <a:t>7-0</a:t>
            </a:r>
            <a:r>
              <a:rPr sz="1200" spc="-85" dirty="0">
                <a:solidFill>
                  <a:srgbClr val="2B2A2B"/>
                </a:solidFill>
                <a:latin typeface="Arial"/>
                <a:cs typeface="Arial"/>
              </a:rPr>
              <a:t>8</a:t>
            </a:r>
            <a:r>
              <a:rPr sz="1200" spc="72" dirty="0">
                <a:solidFill>
                  <a:srgbClr val="2B2A2B"/>
                </a:solidFill>
                <a:latin typeface="Arial"/>
                <a:cs typeface="Arial"/>
              </a:rPr>
              <a:t>-01to</a:t>
            </a:r>
            <a:r>
              <a:rPr sz="1200" spc="-5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B2A2B"/>
                </a:solidFill>
                <a:latin typeface="Arial"/>
                <a:cs typeface="Arial"/>
              </a:rPr>
              <a:t>20</a:t>
            </a:r>
            <a:r>
              <a:rPr sz="1200" spc="-81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-13" dirty="0">
                <a:solidFill>
                  <a:srgbClr val="2B2A2B"/>
                </a:solidFill>
                <a:latin typeface="Arial"/>
                <a:cs typeface="Arial"/>
              </a:rPr>
              <a:t>7-08</a:t>
            </a:r>
            <a:r>
              <a:rPr sz="1200" spc="22" dirty="0">
                <a:solidFill>
                  <a:srgbClr val="2B2A2B"/>
                </a:solidFill>
                <a:latin typeface="Arial"/>
                <a:cs typeface="Arial"/>
              </a:rPr>
              <a:t>-</a:t>
            </a:r>
            <a:r>
              <a:rPr sz="1200" spc="-94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40" dirty="0">
                <a:solidFill>
                  <a:srgbClr val="2B2A2B"/>
                </a:solidFill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0438" y="2369306"/>
            <a:ext cx="2040082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200" spc="94" dirty="0">
                <a:solidFill>
                  <a:srgbClr val="2B2A2B"/>
                </a:solidFill>
                <a:latin typeface="Arial"/>
                <a:cs typeface="Arial"/>
              </a:rPr>
              <a:t>Sa</a:t>
            </a:r>
            <a:r>
              <a:rPr sz="1200" spc="18" dirty="0">
                <a:solidFill>
                  <a:srgbClr val="2B2A2B"/>
                </a:solidFill>
                <a:latin typeface="Arial"/>
                <a:cs typeface="Arial"/>
              </a:rPr>
              <a:t>l</a:t>
            </a:r>
            <a:r>
              <a:rPr sz="1200" spc="99" dirty="0">
                <a:solidFill>
                  <a:srgbClr val="2B2A2B"/>
                </a:solidFill>
                <a:latin typeface="Arial"/>
                <a:cs typeface="Arial"/>
              </a:rPr>
              <a:t>ary</a:t>
            </a:r>
            <a:endParaRPr sz="1200" dirty="0">
              <a:latin typeface="Arial"/>
              <a:cs typeface="Arial"/>
            </a:endParaRPr>
          </a:p>
          <a:p>
            <a:pPr marL="15956">
              <a:spcBef>
                <a:spcPts val="359"/>
              </a:spcBef>
            </a:pPr>
            <a:r>
              <a:rPr sz="1200" spc="-22" dirty="0">
                <a:solidFill>
                  <a:srgbClr val="2B2A2B"/>
                </a:solidFill>
                <a:latin typeface="Arial"/>
                <a:cs typeface="Arial"/>
              </a:rPr>
              <a:t>$6</a:t>
            </a:r>
            <a:r>
              <a:rPr sz="1200" spc="-40" dirty="0">
                <a:solidFill>
                  <a:srgbClr val="2B2A2B"/>
                </a:solidFill>
                <a:latin typeface="Arial"/>
                <a:cs typeface="Arial"/>
              </a:rPr>
              <a:t>4</a:t>
            </a:r>
            <a:r>
              <a:rPr sz="1200" spc="9" dirty="0">
                <a:solidFill>
                  <a:srgbClr val="2B2A2B"/>
                </a:solidFill>
                <a:latin typeface="Arial"/>
                <a:cs typeface="Arial"/>
              </a:rPr>
              <a:t>,</a:t>
            </a:r>
            <a:r>
              <a:rPr sz="1200" spc="22" dirty="0">
                <a:solidFill>
                  <a:srgbClr val="2B2A2B"/>
                </a:solidFill>
                <a:latin typeface="Arial"/>
                <a:cs typeface="Arial"/>
              </a:rPr>
              <a:t>8</a:t>
            </a:r>
            <a:r>
              <a:rPr sz="1200" spc="-94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54" dirty="0">
                <a:solidFill>
                  <a:srgbClr val="2B2A2B"/>
                </a:solidFill>
                <a:latin typeface="Arial"/>
                <a:cs typeface="Arial"/>
              </a:rPr>
              <a:t>3</a:t>
            </a:r>
            <a:r>
              <a:rPr sz="1200" spc="-171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to</a:t>
            </a:r>
            <a:r>
              <a:rPr sz="1200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-13" dirty="0">
                <a:solidFill>
                  <a:srgbClr val="2B2A2B"/>
                </a:solidFill>
                <a:latin typeface="Arial"/>
                <a:cs typeface="Arial"/>
              </a:rPr>
              <a:t>$</a:t>
            </a:r>
            <a:r>
              <a:rPr sz="1200" spc="-90" dirty="0">
                <a:solidFill>
                  <a:srgbClr val="2B2A2B"/>
                </a:solidFill>
                <a:latin typeface="Arial"/>
                <a:cs typeface="Arial"/>
              </a:rPr>
              <a:t>8</a:t>
            </a:r>
            <a:r>
              <a:rPr sz="1200" spc="72" dirty="0">
                <a:solidFill>
                  <a:srgbClr val="2B2A2B"/>
                </a:solidFill>
                <a:latin typeface="Arial"/>
                <a:cs typeface="Arial"/>
              </a:rPr>
              <a:t>3</a:t>
            </a:r>
            <a:r>
              <a:rPr sz="1200" spc="-45" dirty="0">
                <a:solidFill>
                  <a:srgbClr val="2B2A2B"/>
                </a:solidFill>
                <a:latin typeface="Arial"/>
                <a:cs typeface="Arial"/>
              </a:rPr>
              <a:t>,</a:t>
            </a:r>
            <a:r>
              <a:rPr sz="1200" spc="-13" dirty="0">
                <a:solidFill>
                  <a:srgbClr val="2B2A2B"/>
                </a:solidFill>
                <a:latin typeface="Arial"/>
                <a:cs typeface="Arial"/>
              </a:rPr>
              <a:t>632</a:t>
            </a:r>
            <a:r>
              <a:rPr sz="1200" spc="-179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600" i="1" spc="112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600" i="1" spc="-157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22" dirty="0">
                <a:solidFill>
                  <a:srgbClr val="2B2A2B"/>
                </a:solidFill>
                <a:latin typeface="Arial"/>
                <a:cs typeface="Arial"/>
              </a:rPr>
              <a:t>per</a:t>
            </a:r>
            <a:r>
              <a:rPr sz="1200" spc="-175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9" dirty="0">
                <a:solidFill>
                  <a:srgbClr val="2B2A2B"/>
                </a:solidFill>
                <a:latin typeface="Arial"/>
                <a:cs typeface="Arial"/>
              </a:rPr>
              <a:t>year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405" y="3074062"/>
            <a:ext cx="140912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indent="4559">
              <a:lnSpc>
                <a:spcPct val="149900"/>
              </a:lnSpc>
            </a:pPr>
            <a:r>
              <a:rPr sz="1200" spc="4" dirty="0">
                <a:solidFill>
                  <a:srgbClr val="2B2A2B"/>
                </a:solidFill>
                <a:latin typeface="Arial"/>
                <a:cs typeface="Arial"/>
              </a:rPr>
              <a:t>Pay</a:t>
            </a:r>
            <a:r>
              <a:rPr sz="1200" spc="-13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102" dirty="0">
                <a:solidFill>
                  <a:srgbClr val="2B2A2B"/>
                </a:solidFill>
                <a:latin typeface="Arial"/>
                <a:cs typeface="Arial"/>
              </a:rPr>
              <a:t>sca</a:t>
            </a:r>
            <a:r>
              <a:rPr sz="1200" spc="13" dirty="0">
                <a:solidFill>
                  <a:srgbClr val="2B2A2B"/>
                </a:solidFill>
                <a:latin typeface="Arial"/>
                <a:cs typeface="Arial"/>
              </a:rPr>
              <a:t>l</a:t>
            </a:r>
            <a:r>
              <a:rPr sz="1200" spc="40" dirty="0">
                <a:solidFill>
                  <a:srgbClr val="2B2A2B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72" dirty="0">
                <a:solidFill>
                  <a:srgbClr val="2B2A2B"/>
                </a:solidFill>
                <a:latin typeface="Arial"/>
                <a:cs typeface="Arial"/>
              </a:rPr>
              <a:t>&amp;</a:t>
            </a:r>
            <a:r>
              <a:rPr sz="1200" spc="-1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85" dirty="0">
                <a:solidFill>
                  <a:srgbClr val="2B2A2B"/>
                </a:solidFill>
                <a:latin typeface="Arial"/>
                <a:cs typeface="Arial"/>
              </a:rPr>
              <a:t>grade</a:t>
            </a:r>
            <a:r>
              <a:rPr sz="1200" spc="45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-153" dirty="0">
                <a:solidFill>
                  <a:srgbClr val="2B2A2B"/>
                </a:solidFill>
                <a:latin typeface="Arial"/>
                <a:cs typeface="Arial"/>
              </a:rPr>
              <a:t>GS</a:t>
            </a:r>
            <a:r>
              <a:rPr sz="1200" spc="-1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-94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40" dirty="0">
                <a:solidFill>
                  <a:srgbClr val="2B2A2B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0439" y="3069202"/>
            <a:ext cx="1849581" cy="471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200" spc="94" dirty="0">
                <a:solidFill>
                  <a:srgbClr val="2B2A2B"/>
                </a:solidFill>
                <a:latin typeface="Arial"/>
                <a:cs typeface="Arial"/>
              </a:rPr>
              <a:t>Ser</a:t>
            </a:r>
            <a:r>
              <a:rPr sz="1200" spc="31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200" spc="36" dirty="0">
                <a:solidFill>
                  <a:srgbClr val="2B2A2B"/>
                </a:solidFill>
                <a:latin typeface="Arial"/>
                <a:cs typeface="Arial"/>
              </a:rPr>
              <a:t>es</a:t>
            </a:r>
            <a:endParaRPr sz="1200" dirty="0">
              <a:latin typeface="Arial"/>
              <a:cs typeface="Arial"/>
            </a:endParaRPr>
          </a:p>
          <a:p>
            <a:pPr marL="11397">
              <a:spcBef>
                <a:spcPts val="763"/>
              </a:spcBef>
            </a:pPr>
            <a:r>
              <a:rPr sz="1200" dirty="0">
                <a:solidFill>
                  <a:srgbClr val="2B2A2B"/>
                </a:solidFill>
                <a:latin typeface="Arial"/>
                <a:cs typeface="Arial"/>
              </a:rPr>
              <a:t>080</a:t>
            </a:r>
            <a:r>
              <a:rPr sz="1200" spc="220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-9" dirty="0">
                <a:solidFill>
                  <a:srgbClr val="2B2A2B"/>
                </a:solidFill>
                <a:latin typeface="Arial"/>
                <a:cs typeface="Arial"/>
              </a:rPr>
              <a:t>General</a:t>
            </a:r>
            <a:r>
              <a:rPr sz="1200" spc="-54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-9" dirty="0">
                <a:solidFill>
                  <a:srgbClr val="2B2A2B"/>
                </a:solidFill>
                <a:latin typeface="Arial"/>
                <a:cs typeface="Arial"/>
              </a:rPr>
              <a:t>En</a:t>
            </a:r>
            <a:r>
              <a:rPr sz="1200" spc="-94" dirty="0">
                <a:solidFill>
                  <a:srgbClr val="2B2A2B"/>
                </a:solidFill>
                <a:latin typeface="Arial"/>
                <a:cs typeface="Arial"/>
              </a:rPr>
              <a:t>g</a:t>
            </a:r>
            <a:r>
              <a:rPr sz="1200" spc="76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200" spc="18" dirty="0">
                <a:solidFill>
                  <a:srgbClr val="2B2A2B"/>
                </a:solidFill>
                <a:latin typeface="Arial"/>
                <a:cs typeface="Arial"/>
              </a:rPr>
              <a:t>neer</a:t>
            </a:r>
            <a:r>
              <a:rPr sz="1200" spc="72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200" spc="40" dirty="0">
                <a:solidFill>
                  <a:srgbClr val="2B2A2B"/>
                </a:solidFill>
                <a:latin typeface="Arial"/>
                <a:cs typeface="Arial"/>
              </a:rPr>
              <a:t>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389" y="3769098"/>
            <a:ext cx="147550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12" marR="4559" indent="-15386">
              <a:lnSpc>
                <a:spcPct val="149900"/>
              </a:lnSpc>
            </a:pPr>
            <a:r>
              <a:rPr sz="1200" spc="76" dirty="0">
                <a:solidFill>
                  <a:srgbClr val="2B2A2B"/>
                </a:solidFill>
                <a:latin typeface="Arial"/>
                <a:cs typeface="Arial"/>
              </a:rPr>
              <a:t>Appoi</a:t>
            </a:r>
            <a:r>
              <a:rPr sz="1200" spc="-135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117" dirty="0">
                <a:solidFill>
                  <a:srgbClr val="2B2A2B"/>
                </a:solidFill>
                <a:latin typeface="Arial"/>
                <a:cs typeface="Arial"/>
              </a:rPr>
              <a:t>ntment</a:t>
            </a:r>
            <a:r>
              <a:rPr sz="1200" spc="45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99" dirty="0">
                <a:solidFill>
                  <a:srgbClr val="2B2A2B"/>
                </a:solidFill>
                <a:latin typeface="Arial"/>
                <a:cs typeface="Arial"/>
              </a:rPr>
              <a:t>type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4" dirty="0">
                <a:solidFill>
                  <a:srgbClr val="2B2A2B"/>
                </a:solidFill>
                <a:latin typeface="Arial"/>
                <a:cs typeface="Arial"/>
              </a:rPr>
              <a:t>Permanent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0438" y="3769098"/>
            <a:ext cx="120188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4" marR="4559" indent="-10257">
              <a:lnSpc>
                <a:spcPct val="149900"/>
              </a:lnSpc>
            </a:pPr>
            <a:r>
              <a:rPr sz="1200" spc="63" dirty="0">
                <a:solidFill>
                  <a:srgbClr val="2B2A2B"/>
                </a:solidFill>
                <a:latin typeface="Arial"/>
                <a:cs typeface="Arial"/>
              </a:rPr>
              <a:t>Work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108" dirty="0">
                <a:solidFill>
                  <a:srgbClr val="2B2A2B"/>
                </a:solidFill>
                <a:latin typeface="Arial"/>
                <a:cs typeface="Arial"/>
              </a:rPr>
              <a:t>schedu</a:t>
            </a:r>
            <a:r>
              <a:rPr sz="1200" spc="102" dirty="0">
                <a:solidFill>
                  <a:srgbClr val="2B2A2B"/>
                </a:solidFill>
                <a:latin typeface="Arial"/>
                <a:cs typeface="Arial"/>
              </a:rPr>
              <a:t>l</a:t>
            </a:r>
            <a:r>
              <a:rPr sz="1200" spc="40" dirty="0">
                <a:solidFill>
                  <a:srgbClr val="2B2A2B"/>
                </a:solidFill>
                <a:latin typeface="Arial"/>
                <a:cs typeface="Arial"/>
              </a:rPr>
              <a:t>e</a:t>
            </a:r>
            <a:r>
              <a:rPr sz="1200" spc="18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27" dirty="0">
                <a:solidFill>
                  <a:srgbClr val="2B2A2B"/>
                </a:solidFill>
                <a:latin typeface="Arial"/>
                <a:cs typeface="Arial"/>
              </a:rPr>
              <a:t>Ful</a:t>
            </a:r>
            <a:r>
              <a:rPr sz="1200" spc="-112" dirty="0">
                <a:solidFill>
                  <a:srgbClr val="2B2A2B"/>
                </a:solidFill>
                <a:latin typeface="Arial"/>
                <a:cs typeface="Arial"/>
              </a:rPr>
              <a:t>l</a:t>
            </a:r>
            <a:r>
              <a:rPr sz="1200" spc="-58" dirty="0">
                <a:solidFill>
                  <a:srgbClr val="2B2A2B"/>
                </a:solidFill>
                <a:latin typeface="Arial"/>
                <a:cs typeface="Arial"/>
              </a:rPr>
              <a:t>-</a:t>
            </a:r>
            <a:r>
              <a:rPr sz="1200" spc="4" dirty="0">
                <a:solidFill>
                  <a:srgbClr val="2B2A2B"/>
                </a:solidFill>
                <a:latin typeface="Arial"/>
                <a:cs typeface="Arial"/>
              </a:rPr>
              <a:t>T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200" spc="67" dirty="0">
                <a:solidFill>
                  <a:srgbClr val="2B2A2B"/>
                </a:solidFill>
                <a:latin typeface="Arial"/>
                <a:cs typeface="Arial"/>
              </a:rPr>
              <a:t>me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397" y="4468993"/>
            <a:ext cx="222827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>
              <a:lnSpc>
                <a:spcPct val="149900"/>
              </a:lnSpc>
            </a:pPr>
            <a:r>
              <a:rPr sz="1200" spc="108" dirty="0">
                <a:solidFill>
                  <a:srgbClr val="2B2A2B"/>
                </a:solidFill>
                <a:latin typeface="Arial"/>
                <a:cs typeface="Arial"/>
              </a:rPr>
              <a:t>Job</a:t>
            </a:r>
            <a:r>
              <a:rPr sz="1200" spc="63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85" dirty="0">
                <a:solidFill>
                  <a:srgbClr val="2B2A2B"/>
                </a:solidFill>
                <a:latin typeface="Arial"/>
                <a:cs typeface="Arial"/>
              </a:rPr>
              <a:t>announcement</a:t>
            </a:r>
            <a:r>
              <a:rPr sz="1200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-81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99" dirty="0">
                <a:solidFill>
                  <a:srgbClr val="2B2A2B"/>
                </a:solidFill>
                <a:latin typeface="Arial"/>
                <a:cs typeface="Arial"/>
              </a:rPr>
              <a:t>number</a:t>
            </a:r>
            <a:r>
              <a:rPr sz="1200" spc="49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-81" dirty="0">
                <a:solidFill>
                  <a:srgbClr val="2B2A2B"/>
                </a:solidFill>
                <a:latin typeface="Arial"/>
                <a:cs typeface="Arial"/>
              </a:rPr>
              <a:t>S</a:t>
            </a:r>
            <a:r>
              <a:rPr sz="1200" spc="-202" dirty="0">
                <a:solidFill>
                  <a:srgbClr val="2B2A2B"/>
                </a:solidFill>
                <a:latin typeface="Arial"/>
                <a:cs typeface="Arial"/>
              </a:rPr>
              <a:t>T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-</a:t>
            </a:r>
            <a:r>
              <a:rPr sz="1200" spc="-94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45" dirty="0">
                <a:solidFill>
                  <a:srgbClr val="2B2A2B"/>
                </a:solidFill>
                <a:latin typeface="Arial"/>
                <a:cs typeface="Arial"/>
              </a:rPr>
              <a:t>00</a:t>
            </a:r>
            <a:r>
              <a:rPr sz="1200" spc="-135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2B2A2B"/>
                </a:solidFill>
                <a:latin typeface="Arial"/>
                <a:cs typeface="Arial"/>
              </a:rPr>
              <a:t>338</a:t>
            </a:r>
            <a:r>
              <a:rPr sz="1200" spc="-90" dirty="0">
                <a:solidFill>
                  <a:srgbClr val="2B2A2B"/>
                </a:solidFill>
                <a:latin typeface="Arial"/>
                <a:cs typeface="Arial"/>
              </a:rPr>
              <a:t>8</a:t>
            </a:r>
            <a:r>
              <a:rPr sz="1200" spc="108" dirty="0">
                <a:solidFill>
                  <a:srgbClr val="2B2A2B"/>
                </a:solidFill>
                <a:latin typeface="Arial"/>
                <a:cs typeface="Arial"/>
              </a:rPr>
              <a:t>-</a:t>
            </a:r>
            <a:r>
              <a:rPr sz="1200" spc="-99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-36" dirty="0">
                <a:solidFill>
                  <a:srgbClr val="2B2A2B"/>
                </a:solidFill>
                <a:latin typeface="Arial"/>
                <a:cs typeface="Arial"/>
              </a:rPr>
              <a:t>7-GJ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0439" y="4468993"/>
            <a:ext cx="1286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indent="4559">
              <a:lnSpc>
                <a:spcPct val="149900"/>
              </a:lnSpc>
            </a:pPr>
            <a:r>
              <a:rPr sz="1200" spc="102" dirty="0">
                <a:solidFill>
                  <a:srgbClr val="2B2A2B"/>
                </a:solidFill>
                <a:latin typeface="Arial"/>
                <a:cs typeface="Arial"/>
              </a:rPr>
              <a:t>Control</a:t>
            </a:r>
            <a:r>
              <a:rPr sz="1200" spc="36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99" dirty="0">
                <a:solidFill>
                  <a:srgbClr val="2B2A2B"/>
                </a:solidFill>
                <a:latin typeface="Arial"/>
                <a:cs typeface="Arial"/>
              </a:rPr>
              <a:t>number</a:t>
            </a:r>
            <a:r>
              <a:rPr sz="1200" spc="49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-22" dirty="0">
                <a:solidFill>
                  <a:srgbClr val="2B2A2B"/>
                </a:solidFill>
                <a:latin typeface="Arial"/>
                <a:cs typeface="Arial"/>
              </a:rPr>
              <a:t>47</a:t>
            </a:r>
            <a:r>
              <a:rPr sz="1200" spc="-40" dirty="0">
                <a:solidFill>
                  <a:srgbClr val="2B2A2B"/>
                </a:solidFill>
                <a:latin typeface="Arial"/>
                <a:cs typeface="Arial"/>
              </a:rPr>
              <a:t>5</a:t>
            </a:r>
            <a:r>
              <a:rPr sz="1200" spc="-13" dirty="0">
                <a:solidFill>
                  <a:srgbClr val="2B2A2B"/>
                </a:solidFill>
                <a:latin typeface="Arial"/>
                <a:cs typeface="Arial"/>
              </a:rPr>
              <a:t>852400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390" y="5333123"/>
            <a:ext cx="2518641" cy="964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72"/>
            <a:r>
              <a:rPr sz="1700" spc="67" dirty="0">
                <a:solidFill>
                  <a:srgbClr val="2B2A2B"/>
                </a:solidFill>
                <a:latin typeface="Arial"/>
                <a:cs typeface="Arial"/>
              </a:rPr>
              <a:t>Locat</a:t>
            </a:r>
            <a:r>
              <a:rPr sz="1700" spc="36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700" spc="72" dirty="0">
                <a:solidFill>
                  <a:srgbClr val="2B2A2B"/>
                </a:solidFill>
                <a:latin typeface="Arial"/>
                <a:cs typeface="Arial"/>
              </a:rPr>
              <a:t>ons</a:t>
            </a:r>
            <a:endParaRPr sz="1700" dirty="0">
              <a:latin typeface="Arial"/>
              <a:cs typeface="Arial"/>
            </a:endParaRPr>
          </a:p>
          <a:p>
            <a:pPr marL="11397" indent="14816">
              <a:spcBef>
                <a:spcPts val="772"/>
              </a:spcBef>
            </a:pPr>
            <a:r>
              <a:rPr sz="1200" spc="144" dirty="0">
                <a:solidFill>
                  <a:srgbClr val="2B2A2B"/>
                </a:solidFill>
                <a:latin typeface="Arial"/>
                <a:cs typeface="Arial"/>
              </a:rPr>
              <a:t>1</a:t>
            </a:r>
            <a:r>
              <a:rPr sz="1200" spc="-9" dirty="0">
                <a:solidFill>
                  <a:srgbClr val="2B2A2B"/>
                </a:solidFill>
                <a:latin typeface="Arial"/>
                <a:cs typeface="Arial"/>
              </a:rPr>
              <a:t>vacancy</a:t>
            </a:r>
            <a:r>
              <a:rPr sz="1200" spc="90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in</a:t>
            </a:r>
            <a:r>
              <a:rPr sz="1200" spc="-157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2B2A2B"/>
                </a:solidFill>
                <a:latin typeface="Arial"/>
                <a:cs typeface="Arial"/>
              </a:rPr>
              <a:t>the</a:t>
            </a:r>
            <a:r>
              <a:rPr sz="1200" spc="-112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76" dirty="0">
                <a:solidFill>
                  <a:srgbClr val="2B2A2B"/>
                </a:solidFill>
                <a:latin typeface="Arial"/>
                <a:cs typeface="Arial"/>
              </a:rPr>
              <a:t>fol</a:t>
            </a:r>
            <a:r>
              <a:rPr sz="1200" spc="31" dirty="0">
                <a:solidFill>
                  <a:srgbClr val="2B2A2B"/>
                </a:solidFill>
                <a:latin typeface="Arial"/>
                <a:cs typeface="Arial"/>
              </a:rPr>
              <a:t>l</a:t>
            </a:r>
            <a:r>
              <a:rPr sz="1200" spc="58" dirty="0">
                <a:solidFill>
                  <a:srgbClr val="2B2A2B"/>
                </a:solidFill>
                <a:latin typeface="Arial"/>
                <a:cs typeface="Arial"/>
              </a:rPr>
              <a:t>ow</a:t>
            </a:r>
            <a:r>
              <a:rPr sz="1200" spc="72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200" spc="-54" dirty="0">
                <a:solidFill>
                  <a:srgbClr val="2B2A2B"/>
                </a:solidFill>
                <a:latin typeface="Arial"/>
                <a:cs typeface="Arial"/>
              </a:rPr>
              <a:t>n</a:t>
            </a:r>
            <a:r>
              <a:rPr sz="1200" spc="121" dirty="0">
                <a:solidFill>
                  <a:srgbClr val="2B2A2B"/>
                </a:solidFill>
                <a:latin typeface="Arial"/>
                <a:cs typeface="Arial"/>
              </a:rPr>
              <a:t>g</a:t>
            </a:r>
            <a:r>
              <a:rPr sz="1200" spc="-130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31" dirty="0">
                <a:solidFill>
                  <a:srgbClr val="2B2A2B"/>
                </a:solidFill>
                <a:latin typeface="Arial"/>
                <a:cs typeface="Arial"/>
              </a:rPr>
              <a:t>locat</a:t>
            </a:r>
            <a:r>
              <a:rPr sz="1200" dirty="0">
                <a:solidFill>
                  <a:srgbClr val="2B2A2B"/>
                </a:solidFill>
                <a:latin typeface="Arial"/>
                <a:cs typeface="Arial"/>
              </a:rPr>
              <a:t>i</a:t>
            </a:r>
            <a:r>
              <a:rPr sz="1200" spc="31" dirty="0">
                <a:solidFill>
                  <a:srgbClr val="2B2A2B"/>
                </a:solidFill>
                <a:latin typeface="Arial"/>
                <a:cs typeface="Arial"/>
              </a:rPr>
              <a:t>on: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1397"/>
            <a:r>
              <a:rPr sz="1600" spc="153" dirty="0">
                <a:solidFill>
                  <a:srgbClr val="36B8DB"/>
                </a:solidFill>
                <a:latin typeface="Times New Roman"/>
                <a:cs typeface="Times New Roman"/>
              </a:rPr>
              <a:t>9</a:t>
            </a:r>
            <a:r>
              <a:rPr sz="1600" spc="-238" dirty="0">
                <a:solidFill>
                  <a:srgbClr val="36B8DB"/>
                </a:solidFill>
                <a:latin typeface="Times New Roman"/>
                <a:cs typeface="Times New Roman"/>
              </a:rPr>
              <a:t> </a:t>
            </a:r>
            <a:r>
              <a:rPr sz="1200" spc="36" dirty="0">
                <a:solidFill>
                  <a:srgbClr val="2B2A2B"/>
                </a:solidFill>
                <a:latin typeface="Arial"/>
                <a:cs typeface="Arial"/>
              </a:rPr>
              <a:t>Yokosuka</a:t>
            </a:r>
            <a:r>
              <a:rPr sz="1200" spc="-112" dirty="0">
                <a:solidFill>
                  <a:srgbClr val="2B2A2B"/>
                </a:solidFill>
                <a:latin typeface="Arial"/>
                <a:cs typeface="Arial"/>
              </a:rPr>
              <a:t> </a:t>
            </a:r>
            <a:r>
              <a:rPr sz="1200" spc="359" dirty="0">
                <a:solidFill>
                  <a:srgbClr val="4F4642"/>
                </a:solidFill>
                <a:latin typeface="Arial"/>
                <a:cs typeface="Arial"/>
              </a:rPr>
              <a:t>,</a:t>
            </a:r>
            <a:r>
              <a:rPr sz="1200" spc="85" dirty="0">
                <a:solidFill>
                  <a:srgbClr val="2B2A2B"/>
                </a:solidFill>
                <a:latin typeface="Arial"/>
                <a:cs typeface="Arial"/>
              </a:rPr>
              <a:t>Japan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140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lnSpc>
                <a:spcPts val="2508"/>
              </a:lnSpc>
            </a:pPr>
            <a:r>
              <a:rPr spc="-40" dirty="0"/>
              <a:t>Job</a:t>
            </a:r>
            <a:r>
              <a:rPr spc="94" dirty="0"/>
              <a:t> </a:t>
            </a:r>
            <a:r>
              <a:rPr spc="-36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0673" y="1228936"/>
            <a:ext cx="6472959" cy="4594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253"/>
            <a:r>
              <a:rPr sz="1500" b="1" spc="-22" dirty="0">
                <a:solidFill>
                  <a:srgbClr val="383838"/>
                </a:solidFill>
                <a:latin typeface="Arial"/>
                <a:cs typeface="Arial"/>
              </a:rPr>
              <a:t>Summary</a:t>
            </a:r>
            <a:endParaRPr sz="1500" dirty="0">
              <a:latin typeface="Arial"/>
              <a:cs typeface="Arial"/>
            </a:endParaRPr>
          </a:p>
          <a:p>
            <a:pPr marL="54706">
              <a:spcBef>
                <a:spcPts val="1036"/>
              </a:spcBef>
            </a:pPr>
            <a:r>
              <a:rPr sz="1000" u="sng" spc="18" dirty="0">
                <a:solidFill>
                  <a:srgbClr val="2D72B3"/>
                </a:solidFill>
                <a:latin typeface="Arial"/>
                <a:cs typeface="Arial"/>
              </a:rPr>
              <a:t>About</a:t>
            </a:r>
            <a:r>
              <a:rPr sz="1000" u="sng" spc="-9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spc="40" dirty="0">
                <a:solidFill>
                  <a:srgbClr val="2D72B3"/>
                </a:solidFill>
                <a:latin typeface="Arial"/>
                <a:cs typeface="Arial"/>
              </a:rPr>
              <a:t>the</a:t>
            </a:r>
            <a:r>
              <a:rPr sz="1000" u="sng" spc="-94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spc="72" dirty="0">
                <a:solidFill>
                  <a:srgbClr val="2D72B3"/>
                </a:solidFill>
                <a:latin typeface="Arial"/>
                <a:cs typeface="Arial"/>
              </a:rPr>
              <a:t>A</a:t>
            </a:r>
            <a:r>
              <a:rPr sz="1000" spc="67" dirty="0">
                <a:solidFill>
                  <a:srgbClr val="2D72B3"/>
                </a:solidFill>
                <a:latin typeface="Arial"/>
                <a:cs typeface="Arial"/>
              </a:rPr>
              <a:t>genq</a:t>
            </a:r>
            <a:endParaRPr sz="1000" dirty="0">
              <a:latin typeface="Arial"/>
              <a:cs typeface="Arial"/>
            </a:endParaRPr>
          </a:p>
          <a:p>
            <a:pPr marL="63253" marR="231929" indent="-4559">
              <a:lnSpc>
                <a:spcPct val="135100"/>
              </a:lnSpc>
              <a:spcBef>
                <a:spcPts val="633"/>
              </a:spcBef>
            </a:pP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se</a:t>
            </a:r>
            <a:r>
              <a:rPr sz="1000" spc="-4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ectee</a:t>
            </a:r>
            <a:r>
              <a:rPr sz="1000" spc="-11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for</a:t>
            </a:r>
            <a:r>
              <a:rPr sz="1000" spc="-6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0" dirty="0">
                <a:solidFill>
                  <a:srgbClr val="383838"/>
                </a:solidFill>
                <a:latin typeface="Arial"/>
                <a:cs typeface="Arial"/>
              </a:rPr>
              <a:t>th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pos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130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4" dirty="0">
                <a:solidFill>
                  <a:srgbClr val="383838"/>
                </a:solidFill>
                <a:latin typeface="Arial"/>
                <a:cs typeface="Arial"/>
              </a:rPr>
              <a:t>wi</a:t>
            </a:r>
            <a:r>
              <a:rPr sz="1000" spc="99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171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serve</a:t>
            </a:r>
            <a:r>
              <a:rPr sz="1000" spc="-2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as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General</a:t>
            </a:r>
            <a:r>
              <a:rPr sz="1000" spc="-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En</a:t>
            </a:r>
            <a:r>
              <a:rPr sz="1000" spc="-81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67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neer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67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76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-13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.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S.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Naval</a:t>
            </a:r>
            <a:r>
              <a:rPr sz="1000" spc="-16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Sh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sz="1000" spc="-9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Repa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71" dirty="0">
                <a:solidFill>
                  <a:srgbClr val="383838"/>
                </a:solidFill>
                <a:latin typeface="Arial"/>
                <a:cs typeface="Arial"/>
              </a:rPr>
              <a:t>F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aci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ty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 Japan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Regional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Maintenance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Center 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(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SRF-JRMC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),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Yokosuka,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 Japan</a:t>
            </a:r>
            <a:r>
              <a:rPr sz="1000" spc="-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8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NAVAL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SHIP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REPAIR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FACILIT</a:t>
            </a:r>
            <a:r>
              <a:rPr sz="1000" spc="-197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260" dirty="0">
                <a:solidFill>
                  <a:srgbClr val="4B545E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7812" marR="1136849" indent="-8548">
              <a:lnSpc>
                <a:spcPct val="135100"/>
              </a:lnSpc>
            </a:pPr>
            <a:r>
              <a:rPr sz="1000" spc="-102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1000" spc="-10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earn</a:t>
            </a:r>
            <a:r>
              <a:rPr sz="1000" spc="-2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more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about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66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v</a:t>
            </a:r>
            <a:r>
              <a:rPr sz="1000" spc="8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ng</a:t>
            </a:r>
            <a:r>
              <a:rPr sz="1000" spc="-18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work</a:t>
            </a:r>
            <a:r>
              <a:rPr sz="1000" spc="117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157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cond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130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1000" spc="-5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0" dirty="0">
                <a:solidFill>
                  <a:srgbClr val="383838"/>
                </a:solidFill>
                <a:latin typeface="Arial"/>
                <a:cs typeface="Arial"/>
              </a:rPr>
              <a:t>th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08" dirty="0">
                <a:solidFill>
                  <a:srgbClr val="383838"/>
                </a:solidFill>
                <a:latin typeface="Arial"/>
                <a:cs typeface="Arial"/>
              </a:rPr>
              <a:t>mi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tary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67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nstal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126" dirty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1000" spc="166" dirty="0">
                <a:solidFill>
                  <a:srgbClr val="4B545E"/>
                </a:solidFill>
                <a:latin typeface="Arial"/>
                <a:cs typeface="Arial"/>
              </a:rPr>
              <a:t>: </a:t>
            </a:r>
            <a:r>
              <a:rPr sz="1000" spc="-76" dirty="0">
                <a:solidFill>
                  <a:srgbClr val="2D72B3"/>
                </a:solidFill>
                <a:latin typeface="Arial"/>
                <a:cs typeface="Arial"/>
                <a:hlinkClick r:id="rId3"/>
              </a:rPr>
              <a:t>http:,_LLww</a:t>
            </a:r>
            <a:r>
              <a:rPr sz="1000" spc="-63" dirty="0">
                <a:solidFill>
                  <a:srgbClr val="2D72B3"/>
                </a:solidFill>
                <a:latin typeface="Arial"/>
                <a:cs typeface="Arial"/>
                <a:hlinkClick r:id="rId3"/>
              </a:rPr>
              <a:t>w</a:t>
            </a:r>
            <a:r>
              <a:rPr sz="1000" spc="40" dirty="0">
                <a:solidFill>
                  <a:srgbClr val="2D72B3"/>
                </a:solidFill>
                <a:latin typeface="Arial"/>
                <a:cs typeface="Arial"/>
              </a:rPr>
              <a:t>.</a:t>
            </a:r>
            <a:r>
              <a:rPr sz="1000" spc="72" dirty="0">
                <a:solidFill>
                  <a:srgbClr val="2D72B3"/>
                </a:solidFill>
                <a:latin typeface="Arial"/>
                <a:cs typeface="Arial"/>
              </a:rPr>
              <a:t>mil</a:t>
            </a:r>
            <a:r>
              <a:rPr sz="1000" spc="-67" dirty="0">
                <a:solidFill>
                  <a:srgbClr val="2D72B3"/>
                </a:solidFill>
                <a:latin typeface="Arial"/>
                <a:cs typeface="Arial"/>
              </a:rPr>
              <a:t>i</a:t>
            </a:r>
            <a:r>
              <a:rPr sz="1000" spc="49" dirty="0">
                <a:solidFill>
                  <a:srgbClr val="2D72B3"/>
                </a:solidFill>
                <a:latin typeface="Arial"/>
                <a:cs typeface="Arial"/>
              </a:rPr>
              <a:t>tary</a:t>
            </a:r>
            <a:r>
              <a:rPr sz="1000" spc="67" dirty="0">
                <a:solidFill>
                  <a:srgbClr val="2D72B3"/>
                </a:solidFill>
                <a:latin typeface="Arial"/>
                <a:cs typeface="Arial"/>
              </a:rPr>
              <a:t>i</a:t>
            </a:r>
            <a:r>
              <a:rPr sz="1000" spc="31" dirty="0">
                <a:solidFill>
                  <a:srgbClr val="2D72B3"/>
                </a:solidFill>
                <a:latin typeface="Arial"/>
                <a:cs typeface="Arial"/>
              </a:rPr>
              <a:t>nstal</a:t>
            </a:r>
            <a:r>
              <a:rPr sz="1000" spc="-31" dirty="0">
                <a:solidFill>
                  <a:srgbClr val="2D72B3"/>
                </a:solidFill>
                <a:latin typeface="Arial"/>
                <a:cs typeface="Arial"/>
              </a:rPr>
              <a:t>l</a:t>
            </a:r>
            <a:r>
              <a:rPr sz="1000" spc="22" dirty="0">
                <a:solidFill>
                  <a:srgbClr val="2D72B3"/>
                </a:solidFill>
                <a:latin typeface="Arial"/>
                <a:cs typeface="Arial"/>
              </a:rPr>
              <a:t>ation</a:t>
            </a:r>
            <a:r>
              <a:rPr sz="1000" spc="13" dirty="0">
                <a:solidFill>
                  <a:srgbClr val="2D72B3"/>
                </a:solidFill>
                <a:latin typeface="Arial"/>
                <a:cs typeface="Arial"/>
              </a:rPr>
              <a:t>s</a:t>
            </a:r>
            <a:r>
              <a:rPr sz="1000" spc="-27" dirty="0">
                <a:solidFill>
                  <a:srgbClr val="2D72B3"/>
                </a:solidFill>
                <a:latin typeface="Arial"/>
                <a:cs typeface="Arial"/>
              </a:rPr>
              <a:t>.</a:t>
            </a:r>
            <a:r>
              <a:rPr sz="1000" spc="45" dirty="0">
                <a:solidFill>
                  <a:srgbClr val="2D72B3"/>
                </a:solidFill>
                <a:latin typeface="Arial"/>
                <a:cs typeface="Arial"/>
              </a:rPr>
              <a:t>dod.</a:t>
            </a:r>
            <a:r>
              <a:rPr sz="1000" spc="117" dirty="0">
                <a:solidFill>
                  <a:srgbClr val="2D72B3"/>
                </a:solidFill>
                <a:latin typeface="Arial"/>
                <a:cs typeface="Arial"/>
              </a:rPr>
              <a:t>m</a:t>
            </a:r>
            <a:r>
              <a:rPr sz="1000" spc="-130" dirty="0">
                <a:solidFill>
                  <a:srgbClr val="2D72B3"/>
                </a:solidFill>
                <a:latin typeface="Arial"/>
                <a:cs typeface="Arial"/>
              </a:rPr>
              <a:t>i</a:t>
            </a:r>
            <a:r>
              <a:rPr sz="1000" spc="-193" dirty="0">
                <a:solidFill>
                  <a:srgbClr val="2D72B3"/>
                </a:solidFill>
                <a:latin typeface="Arial"/>
                <a:cs typeface="Arial"/>
              </a:rPr>
              <a:t>l</a:t>
            </a:r>
            <a:r>
              <a:rPr sz="1000" spc="-99" dirty="0">
                <a:solidFill>
                  <a:srgbClr val="2D72B3"/>
                </a:solidFill>
                <a:latin typeface="Arial"/>
                <a:cs typeface="Arial"/>
              </a:rPr>
              <a:t>LMOSLf?P-=Ml</a:t>
            </a:r>
            <a:r>
              <a:rPr sz="1000" spc="-144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2D72B3"/>
                </a:solidFill>
                <a:latin typeface="Arial"/>
                <a:cs typeface="Arial"/>
              </a:rPr>
              <a:t>:</a:t>
            </a:r>
            <a:r>
              <a:rPr sz="1000" spc="-94" dirty="0">
                <a:solidFill>
                  <a:srgbClr val="2D72B3"/>
                </a:solidFill>
                <a:latin typeface="Arial"/>
                <a:cs typeface="Arial"/>
              </a:rPr>
              <a:t>ENTR</a:t>
            </a:r>
            <a:r>
              <a:rPr sz="1000" spc="-85" dirty="0">
                <a:solidFill>
                  <a:srgbClr val="2D72B3"/>
                </a:solidFill>
                <a:latin typeface="Arial"/>
                <a:cs typeface="Arial"/>
              </a:rPr>
              <a:t>Y</a:t>
            </a:r>
            <a:r>
              <a:rPr sz="1000" spc="-27" dirty="0">
                <a:solidFill>
                  <a:srgbClr val="2D72B3"/>
                </a:solidFill>
                <a:latin typeface="Arial"/>
                <a:cs typeface="Arial"/>
              </a:rPr>
              <a:t>:</a:t>
            </a:r>
            <a:r>
              <a:rPr sz="1000" spc="-260" dirty="0">
                <a:solidFill>
                  <a:srgbClr val="2D72B3"/>
                </a:solidFill>
                <a:latin typeface="Arial"/>
                <a:cs typeface="Arial"/>
              </a:rPr>
              <a:t>O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67812">
              <a:tabLst>
                <a:tab pos="5365698" algn="l"/>
              </a:tabLst>
            </a:pP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"Welcome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Pacific"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magaz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ne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link</a:t>
            </a:r>
            <a:r>
              <a:rPr sz="1000" spc="242" dirty="0">
                <a:solidFill>
                  <a:srgbClr val="4B545E"/>
                </a:solidFill>
                <a:latin typeface="Arial"/>
                <a:cs typeface="Arial"/>
              </a:rPr>
              <a:t>:</a:t>
            </a:r>
            <a:r>
              <a:rPr sz="1000" u="sng" spc="-40" dirty="0">
                <a:solidFill>
                  <a:srgbClr val="2D72B3"/>
                </a:solidFill>
                <a:latin typeface="Arial"/>
                <a:cs typeface="Arial"/>
              </a:rPr>
              <a:t>httP-s</a:t>
            </a:r>
            <a:r>
              <a:rPr sz="1000" u="sng" spc="-58" dirty="0">
                <a:solidFill>
                  <a:srgbClr val="2D72B3"/>
                </a:solidFill>
                <a:latin typeface="Arial"/>
                <a:cs typeface="Arial"/>
              </a:rPr>
              <a:t>:</a:t>
            </a:r>
            <a:r>
              <a:rPr sz="1000" u="sng" spc="-108" dirty="0">
                <a:solidFill>
                  <a:srgbClr val="2D72B3"/>
                </a:solidFill>
                <a:latin typeface="Arial"/>
                <a:cs typeface="Arial"/>
              </a:rPr>
              <a:t>LLeP-ub</a:t>
            </a:r>
            <a:r>
              <a:rPr sz="1000" u="sng" spc="-45" dirty="0">
                <a:solidFill>
                  <a:srgbClr val="2D72B3"/>
                </a:solidFill>
                <a:latin typeface="Arial"/>
                <a:cs typeface="Arial"/>
              </a:rPr>
              <a:t>.</a:t>
            </a:r>
            <a:r>
              <a:rPr sz="1000" u="sng" spc="36" dirty="0">
                <a:solidFill>
                  <a:srgbClr val="2D72B3"/>
                </a:solidFill>
                <a:latin typeface="Arial"/>
                <a:cs typeface="Arial"/>
              </a:rPr>
              <a:t>str</a:t>
            </a:r>
            <a:r>
              <a:rPr sz="1000" u="sng" spc="67" dirty="0">
                <a:solidFill>
                  <a:srgbClr val="2D72B3"/>
                </a:solidFill>
                <a:latin typeface="Arial"/>
                <a:cs typeface="Arial"/>
              </a:rPr>
              <a:t>i</a:t>
            </a:r>
            <a:r>
              <a:rPr sz="1000" u="sng" spc="-126" dirty="0">
                <a:solidFill>
                  <a:srgbClr val="2D72B3"/>
                </a:solidFill>
                <a:latin typeface="Arial"/>
                <a:cs typeface="Arial"/>
              </a:rPr>
              <a:t>P-e</a:t>
            </a:r>
            <a:r>
              <a:rPr sz="1000" u="sng" spc="-135" dirty="0">
                <a:solidFill>
                  <a:srgbClr val="2D72B3"/>
                </a:solidFill>
                <a:latin typeface="Arial"/>
                <a:cs typeface="Arial"/>
              </a:rPr>
              <a:t>s</a:t>
            </a:r>
            <a:r>
              <a:rPr sz="1000" u="sng" spc="-27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spc="13" dirty="0">
                <a:solidFill>
                  <a:srgbClr val="2D72B3"/>
                </a:solidFill>
                <a:latin typeface="Arial"/>
                <a:cs typeface="Arial"/>
              </a:rPr>
              <a:t>co</a:t>
            </a:r>
            <a:r>
              <a:rPr sz="1000" u="sng" spc="-13" dirty="0">
                <a:solidFill>
                  <a:srgbClr val="2D72B3"/>
                </a:solidFill>
                <a:latin typeface="Arial"/>
                <a:cs typeface="Arial"/>
              </a:rPr>
              <a:t>m</a:t>
            </a:r>
            <a:r>
              <a:rPr sz="1000" u="sng" spc="-9" dirty="0">
                <a:solidFill>
                  <a:srgbClr val="2D72B3"/>
                </a:solidFill>
                <a:latin typeface="Arial"/>
                <a:cs typeface="Arial"/>
              </a:rPr>
              <a:t>LWelcome-to-Pacific-J</a:t>
            </a:r>
            <a:r>
              <a:rPr sz="1000" u="sng" spc="-13371" dirty="0">
                <a:solidFill>
                  <a:srgbClr val="2D72B3"/>
                </a:solidFill>
                <a:latin typeface="Arial"/>
                <a:cs typeface="Arial"/>
              </a:rPr>
              <a:t>O</a:t>
            </a:r>
            <a:r>
              <a:rPr sz="1000" u="sng" spc="260" dirty="0">
                <a:solidFill>
                  <a:srgbClr val="2D72B3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2D72B3"/>
                </a:solidFill>
                <a:latin typeface="Arial"/>
                <a:cs typeface="Arial"/>
              </a:rPr>
              <a:t>	</a:t>
            </a:r>
            <a:r>
              <a:rPr sz="1000" u="sng" spc="-4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spc="90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spc="-310" dirty="0">
                <a:solidFill>
                  <a:srgbClr val="2D72B3"/>
                </a:solidFill>
                <a:latin typeface="Arial"/>
                <a:cs typeface="Arial"/>
              </a:rPr>
              <a:t>1</a:t>
            </a:r>
            <a:r>
              <a:rPr sz="1000" u="sng" spc="-58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spc="-45" dirty="0">
                <a:solidFill>
                  <a:srgbClr val="2D72B3"/>
                </a:solidFill>
                <a:latin typeface="Arial"/>
                <a:cs typeface="Arial"/>
              </a:rPr>
              <a:t>2</a:t>
            </a:r>
            <a:r>
              <a:rPr sz="1000" u="sng" spc="31" dirty="0">
                <a:solidFill>
                  <a:srgbClr val="2D72B3"/>
                </a:solidFill>
                <a:latin typeface="Arial"/>
                <a:cs typeface="Arial"/>
              </a:rPr>
              <a:t>0</a:t>
            </a:r>
            <a:r>
              <a:rPr sz="1000" u="sng" spc="18" dirty="0">
                <a:solidFill>
                  <a:srgbClr val="2D72B3"/>
                </a:solidFill>
                <a:latin typeface="Arial"/>
                <a:cs typeface="Arial"/>
              </a:rPr>
              <a:t>8</a:t>
            </a:r>
            <a:r>
              <a:rPr sz="1000" u="sng" spc="-350" dirty="0">
                <a:solidFill>
                  <a:srgbClr val="2D72B3"/>
                </a:solidFill>
                <a:latin typeface="Arial"/>
                <a:cs typeface="Arial"/>
              </a:rPr>
              <a:t>1</a:t>
            </a:r>
            <a:r>
              <a:rPr sz="1000" u="sng" spc="9" dirty="0">
                <a:solidFill>
                  <a:srgbClr val="2D72B3"/>
                </a:solidFill>
                <a:latin typeface="Arial"/>
                <a:cs typeface="Arial"/>
              </a:rPr>
              <a:t> </a:t>
            </a:r>
            <a:r>
              <a:rPr sz="1000" u="sng" spc="4" dirty="0">
                <a:solidFill>
                  <a:srgbClr val="2D72B3"/>
                </a:solidFill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3253" marR="4559" indent="7978">
              <a:lnSpc>
                <a:spcPct val="135100"/>
              </a:lnSpc>
            </a:pP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Pr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or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ty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cons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derat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1000" spc="-11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4" dirty="0">
                <a:solidFill>
                  <a:srgbClr val="383838"/>
                </a:solidFill>
                <a:latin typeface="Arial"/>
                <a:cs typeface="Arial"/>
              </a:rPr>
              <a:t>wi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301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66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-19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ven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76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military</a:t>
            </a:r>
            <a:r>
              <a:rPr sz="1000" spc="-6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spouse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 preference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fami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member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preference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eli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85" dirty="0">
                <a:solidFill>
                  <a:srgbClr val="383838"/>
                </a:solidFill>
                <a:latin typeface="Arial"/>
                <a:cs typeface="Arial"/>
              </a:rPr>
              <a:t>ib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e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res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102" dirty="0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ing</a:t>
            </a:r>
            <a:r>
              <a:rPr sz="1000" spc="-15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0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commute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area</a:t>
            </a:r>
            <a:r>
              <a:rPr sz="1000" spc="-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1000" spc="-10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duty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ocat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1000" spc="-11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for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0" dirty="0">
                <a:solidFill>
                  <a:srgbClr val="383838"/>
                </a:solidFill>
                <a:latin typeface="Arial"/>
                <a:cs typeface="Arial"/>
              </a:rPr>
              <a:t>th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pos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130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206" dirty="0">
                <a:solidFill>
                  <a:srgbClr val="4B545E"/>
                </a:solidFill>
                <a:latin typeface="Arial"/>
                <a:cs typeface="Arial"/>
              </a:rPr>
              <a:t>.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Commute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area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 i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defined</a:t>
            </a:r>
            <a:r>
              <a:rPr sz="1000" spc="-2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as</a:t>
            </a:r>
            <a:r>
              <a:rPr sz="1000" spc="-10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eo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raph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area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surround</a:t>
            </a:r>
            <a:r>
              <a:rPr sz="1000" spc="9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157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duty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locat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on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in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wh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ch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peop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1000" spc="-9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can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reasonab</a:t>
            </a:r>
            <a:r>
              <a:rPr sz="1000" spc="-81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expected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1000" spc="-6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travel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back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forth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dai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166" dirty="0">
                <a:solidFill>
                  <a:srgbClr val="383838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>
              <a:spcBef>
                <a:spcPts val="39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59264" marR="93454" indent="12537">
              <a:lnSpc>
                <a:spcPct val="133800"/>
              </a:lnSpc>
            </a:pP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Mi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itary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Spouses</a:t>
            </a:r>
            <a:r>
              <a:rPr sz="1000" spc="-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Fam</a:t>
            </a:r>
            <a:r>
              <a:rPr sz="1000" spc="-130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-193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-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Members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may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app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27" dirty="0">
                <a:solidFill>
                  <a:srgbClr val="383838"/>
                </a:solidFill>
                <a:latin typeface="Arial"/>
                <a:cs typeface="Arial"/>
              </a:rPr>
              <a:t>30</a:t>
            </a:r>
            <a:r>
              <a:rPr sz="1000" spc="-5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days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before</a:t>
            </a:r>
            <a:r>
              <a:rPr sz="1000" spc="-8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thei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ant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cipated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ar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val</a:t>
            </a:r>
            <a:r>
              <a:rPr sz="1000" spc="-5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date.</a:t>
            </a:r>
            <a:r>
              <a:rPr sz="1000" spc="-2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Howeve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1000" spc="314" dirty="0">
                <a:solidFill>
                  <a:srgbClr val="4B545E"/>
                </a:solidFill>
                <a:latin typeface="Arial"/>
                <a:cs typeface="Arial"/>
              </a:rPr>
              <a:t>,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they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4" dirty="0">
                <a:solidFill>
                  <a:srgbClr val="383838"/>
                </a:solidFill>
                <a:latin typeface="Arial"/>
                <a:cs typeface="Arial"/>
              </a:rPr>
              <a:t>wi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233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not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rece</a:t>
            </a:r>
            <a:r>
              <a:rPr sz="1000" spc="-6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ve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preference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until</a:t>
            </a:r>
            <a:r>
              <a:rPr sz="1000" spc="-14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arr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val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1000" spc="-12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fore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117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-16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ocat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1000" spc="99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108" dirty="0">
                <a:solidFill>
                  <a:srgbClr val="4B545E"/>
                </a:solidFill>
                <a:latin typeface="Arial"/>
                <a:cs typeface="Arial"/>
              </a:rPr>
              <a:t>.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Add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130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onal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documentation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may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requi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red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prior</a:t>
            </a:r>
            <a:r>
              <a:rPr sz="1000" spc="-8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76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ranting</a:t>
            </a:r>
            <a:r>
              <a:rPr sz="1000" spc="-11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preferenc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e</a:t>
            </a:r>
            <a:r>
              <a:rPr sz="1000" spc="260" dirty="0">
                <a:solidFill>
                  <a:srgbClr val="4B545E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59264" marR="38180" indent="12537">
              <a:lnSpc>
                <a:spcPct val="135100"/>
              </a:lnSpc>
            </a:pP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Military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spouses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and</a:t>
            </a:r>
            <a:r>
              <a:rPr sz="1000" spc="-10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fami</a:t>
            </a:r>
            <a:r>
              <a:rPr sz="1000" spc="-18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members</a:t>
            </a:r>
            <a:r>
              <a:rPr sz="1000" spc="-7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who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are</a:t>
            </a:r>
            <a:r>
              <a:rPr sz="1000" spc="-8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appo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nted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may</a:t>
            </a:r>
            <a:r>
              <a:rPr sz="1000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not</a:t>
            </a:r>
            <a:r>
              <a:rPr sz="1000" spc="-10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extend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g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er</a:t>
            </a:r>
            <a:r>
              <a:rPr sz="1000" spc="-1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than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2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months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fol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58" dirty="0">
                <a:solidFill>
                  <a:srgbClr val="383838"/>
                </a:solidFill>
                <a:latin typeface="Arial"/>
                <a:cs typeface="Arial"/>
              </a:rPr>
              <a:t>ow</a:t>
            </a:r>
            <a:r>
              <a:rPr sz="1000" spc="67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ng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 the</a:t>
            </a:r>
            <a:r>
              <a:rPr sz="1000" spc="-63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transfer</a:t>
            </a:r>
            <a:r>
              <a:rPr sz="1000" spc="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1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sponsor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from</a:t>
            </a:r>
            <a:r>
              <a:rPr sz="1000" spc="-2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commut</a:t>
            </a:r>
            <a:r>
              <a:rPr sz="1000" spc="85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ng</a:t>
            </a:r>
            <a:r>
              <a:rPr sz="1000" spc="-15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383838"/>
                </a:solidFill>
                <a:latin typeface="Arial"/>
                <a:cs typeface="Arial"/>
              </a:rPr>
              <a:t>area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1000" spc="-7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10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fore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gn</a:t>
            </a:r>
            <a:r>
              <a:rPr sz="1000" spc="-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duty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stat</a:t>
            </a:r>
            <a:r>
              <a:rPr sz="1000" spc="13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175" dirty="0">
                <a:solidFill>
                  <a:srgbClr val="4B545E"/>
                </a:solidFill>
                <a:latin typeface="Arial"/>
                <a:cs typeface="Arial"/>
              </a:rPr>
              <a:t>;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2</a:t>
            </a:r>
            <a:r>
              <a:rPr sz="1000" spc="-6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months</a:t>
            </a:r>
            <a:r>
              <a:rPr sz="1000" spc="-2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beyond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separat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on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8" dirty="0">
                <a:solidFill>
                  <a:srgbClr val="383838"/>
                </a:solidFill>
                <a:latin typeface="Arial"/>
                <a:cs typeface="Arial"/>
              </a:rPr>
              <a:t>of</a:t>
            </a:r>
            <a:r>
              <a:rPr sz="1000" spc="-10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appo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22" dirty="0">
                <a:solidFill>
                  <a:srgbClr val="383838"/>
                </a:solidFill>
                <a:latin typeface="Arial"/>
                <a:cs typeface="Arial"/>
              </a:rPr>
              <a:t>ntee's</a:t>
            </a:r>
            <a:r>
              <a:rPr sz="1000" spc="-12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spo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sor;</a:t>
            </a:r>
            <a:r>
              <a:rPr sz="1000" spc="-8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or</a:t>
            </a:r>
            <a:r>
              <a:rPr sz="1000" spc="-2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8" dirty="0">
                <a:solidFill>
                  <a:srgbClr val="383838"/>
                </a:solidFill>
                <a:latin typeface="Arial"/>
                <a:cs typeface="Arial"/>
              </a:rPr>
              <a:t>any</a:t>
            </a:r>
            <a:r>
              <a:rPr sz="1000" spc="-112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30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81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me</a:t>
            </a:r>
            <a:r>
              <a:rPr sz="1000" spc="-117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beyond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383838"/>
                </a:solidFill>
                <a:latin typeface="Arial"/>
                <a:cs typeface="Arial"/>
              </a:rPr>
              <a:t>the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108" dirty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000" spc="49" dirty="0">
                <a:solidFill>
                  <a:srgbClr val="383838"/>
                </a:solidFill>
                <a:latin typeface="Arial"/>
                <a:cs typeface="Arial"/>
              </a:rPr>
              <a:t>me</a:t>
            </a:r>
            <a:r>
              <a:rPr sz="1000" spc="-81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63" dirty="0">
                <a:solidFill>
                  <a:srgbClr val="383838"/>
                </a:solidFill>
                <a:latin typeface="Arial"/>
                <a:cs typeface="Arial"/>
              </a:rPr>
              <a:t>emp</a:t>
            </a:r>
            <a:r>
              <a:rPr sz="1000" spc="-31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9" dirty="0">
                <a:solidFill>
                  <a:srgbClr val="383838"/>
                </a:solidFill>
                <a:latin typeface="Arial"/>
                <a:cs typeface="Arial"/>
              </a:rPr>
              <a:t>oyee</a:t>
            </a:r>
            <a:r>
              <a:rPr sz="1000" spc="-58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-36" dirty="0">
                <a:solidFill>
                  <a:srgbClr val="383838"/>
                </a:solidFill>
                <a:latin typeface="Arial"/>
                <a:cs typeface="Arial"/>
              </a:rPr>
              <a:t>ceases</a:t>
            </a:r>
            <a:r>
              <a:rPr sz="1000" spc="-49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54" dirty="0">
                <a:solidFill>
                  <a:srgbClr val="383838"/>
                </a:solidFill>
                <a:latin typeface="Arial"/>
                <a:cs typeface="Arial"/>
              </a:rPr>
              <a:t>to</a:t>
            </a:r>
            <a:r>
              <a:rPr sz="1000" spc="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27" dirty="0">
                <a:solidFill>
                  <a:srgbClr val="383838"/>
                </a:solidFill>
                <a:latin typeface="Arial"/>
                <a:cs typeface="Arial"/>
              </a:rPr>
              <a:t>be</a:t>
            </a:r>
            <a:r>
              <a:rPr sz="1000" spc="-9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1000" spc="-9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383838"/>
                </a:solidFill>
                <a:latin typeface="Arial"/>
                <a:cs typeface="Arial"/>
              </a:rPr>
              <a:t>fami</a:t>
            </a:r>
            <a:r>
              <a:rPr sz="1000" spc="-54" dirty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000" spc="72" dirty="0">
                <a:solidFill>
                  <a:srgbClr val="383838"/>
                </a:solidFill>
                <a:latin typeface="Arial"/>
                <a:cs typeface="Arial"/>
              </a:rPr>
              <a:t>y</a:t>
            </a:r>
            <a:r>
              <a:rPr sz="1000" spc="36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000" spc="31" dirty="0">
                <a:solidFill>
                  <a:srgbClr val="383838"/>
                </a:solidFill>
                <a:latin typeface="Arial"/>
                <a:cs typeface="Arial"/>
              </a:rPr>
              <a:t>membe</a:t>
            </a:r>
            <a:r>
              <a:rPr sz="1000" spc="-45" dirty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1000" spc="260" dirty="0">
                <a:solidFill>
                  <a:srgbClr val="4B545E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8900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958" y="594519"/>
            <a:ext cx="5526232" cy="5621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3"/>
            <a:r>
              <a:rPr sz="1200" b="1" spc="9" dirty="0">
                <a:solidFill>
                  <a:srgbClr val="3D3D3F"/>
                </a:solidFill>
                <a:latin typeface="Arial"/>
                <a:cs typeface="Arial"/>
              </a:rPr>
              <a:t>Duties</a:t>
            </a:r>
            <a:endParaRPr sz="1200" dirty="0">
              <a:latin typeface="Arial"/>
              <a:cs typeface="Arial"/>
            </a:endParaRPr>
          </a:p>
          <a:p>
            <a:pPr marL="11397">
              <a:spcBef>
                <a:spcPts val="888"/>
              </a:spcBef>
            </a:pP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-9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successful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se</a:t>
            </a:r>
            <a:r>
              <a:rPr sz="800" spc="-63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ectee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wi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224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perform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fol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ow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112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dut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es:</a:t>
            </a:r>
            <a:endParaRPr sz="800" dirty="0">
              <a:latin typeface="Arial"/>
              <a:cs typeface="Arial"/>
            </a:endParaRPr>
          </a:p>
          <a:p>
            <a:pPr marL="236487" marR="60404" indent="-136764">
              <a:lnSpc>
                <a:spcPct val="137300"/>
              </a:lnSpc>
              <a:spcBef>
                <a:spcPts val="538"/>
              </a:spcBef>
              <a:buClr>
                <a:srgbClr val="3D3D3F"/>
              </a:buClr>
              <a:buFont typeface="Arial"/>
              <a:buChar char="•"/>
              <a:tabLst>
                <a:tab pos="245035" algn="l"/>
              </a:tabLst>
            </a:pP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Prepares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we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ng</a:t>
            </a:r>
            <a:r>
              <a:rPr sz="800" spc="-10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procedur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spc="153" dirty="0">
                <a:solidFill>
                  <a:srgbClr val="5D504D"/>
                </a:solidFill>
                <a:latin typeface="Arial"/>
                <a:cs typeface="Arial"/>
              </a:rPr>
              <a:t>,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we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85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7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ng</a:t>
            </a:r>
            <a:r>
              <a:rPr sz="800" spc="-14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procedure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qualificat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reports,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correspondenc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183" dirty="0">
                <a:solidFill>
                  <a:srgbClr val="60646B"/>
                </a:solidFill>
                <a:latin typeface="Arial"/>
                <a:cs typeface="Arial"/>
              </a:rPr>
              <a:t>,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invest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at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reports, technical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report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spc="183" dirty="0">
                <a:solidFill>
                  <a:srgbClr val="3D3D3F"/>
                </a:solidFill>
                <a:latin typeface="Arial"/>
                <a:cs typeface="Arial"/>
              </a:rPr>
              <a:t>,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status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 reports,</a:t>
            </a:r>
            <a:r>
              <a:rPr sz="800" spc="-11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schedu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es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as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requ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red</a:t>
            </a:r>
            <a:r>
              <a:rPr sz="800" spc="-10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comp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ete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project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ass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gnments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under</a:t>
            </a:r>
            <a:r>
              <a:rPr sz="800" spc="-10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12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rect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of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-3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QA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Directo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r</a:t>
            </a:r>
            <a:r>
              <a:rPr sz="800" spc="206" dirty="0">
                <a:solidFill>
                  <a:srgbClr val="778289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244465" marR="365843" indent="-144742" algn="just">
              <a:lnSpc>
                <a:spcPct val="135600"/>
              </a:lnSpc>
              <a:spcBef>
                <a:spcPts val="489"/>
              </a:spcBef>
              <a:buClr>
                <a:srgbClr val="3D3D3F"/>
              </a:buClr>
              <a:buFont typeface="Arial"/>
              <a:buChar char="•"/>
              <a:tabLst>
                <a:tab pos="245035" algn="l"/>
              </a:tabLst>
            </a:pP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Prov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des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nformat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onal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consu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108" dirty="0">
                <a:solidFill>
                  <a:srgbClr val="3D3D3F"/>
                </a:solidFill>
                <a:latin typeface="Arial"/>
                <a:cs typeface="Arial"/>
              </a:rPr>
              <a:t>t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112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services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sh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pyard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funct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ons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concerned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08" dirty="0">
                <a:solidFill>
                  <a:srgbClr val="3D3D3F"/>
                </a:solidFill>
                <a:latin typeface="Arial"/>
                <a:cs typeface="Arial"/>
              </a:rPr>
              <a:t>w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th</a:t>
            </a:r>
            <a:r>
              <a:rPr sz="800" spc="-7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we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ding</a:t>
            </a:r>
            <a:r>
              <a:rPr sz="800" spc="-9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al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li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ed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processes</a:t>
            </a:r>
            <a:r>
              <a:rPr sz="800" spc="-63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7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-8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order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reso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ve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90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fficu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81" dirty="0">
                <a:solidFill>
                  <a:srgbClr val="3D3D3F"/>
                </a:solidFill>
                <a:latin typeface="Arial"/>
                <a:cs typeface="Arial"/>
              </a:rPr>
              <a:t>t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comp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ex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unforeseen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prob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ems.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ncludes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nput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or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responses</a:t>
            </a:r>
            <a:r>
              <a:rPr sz="800" spc="-9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Deficiency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Reports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63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ated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-7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we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112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85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ssues.</a:t>
            </a:r>
            <a:endParaRPr sz="800" dirty="0">
              <a:latin typeface="Arial"/>
              <a:cs typeface="Arial"/>
            </a:endParaRPr>
          </a:p>
          <a:p>
            <a:pPr marL="236487" marR="299741" indent="-136764">
              <a:lnSpc>
                <a:spcPct val="135600"/>
              </a:lnSpc>
              <a:spcBef>
                <a:spcPts val="489"/>
              </a:spcBef>
              <a:buClr>
                <a:srgbClr val="3D3D3F"/>
              </a:buClr>
              <a:buFont typeface="Arial"/>
              <a:buChar char="•"/>
              <a:tabLst>
                <a:tab pos="237057" algn="l"/>
              </a:tabLst>
            </a:pP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Supports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QA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rector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at</a:t>
            </a:r>
            <a:r>
              <a:rPr sz="800" spc="-9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sh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pyard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off</a:t>
            </a:r>
            <a:r>
              <a:rPr sz="800" spc="-7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stat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meetings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conferences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08" dirty="0">
                <a:solidFill>
                  <a:srgbClr val="3D3D3F"/>
                </a:solidFill>
                <a:latin typeface="Arial"/>
                <a:cs typeface="Arial"/>
              </a:rPr>
              <a:t>w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th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counterparts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top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operat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ng</a:t>
            </a:r>
            <a:r>
              <a:rPr sz="800" spc="-10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personnel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at</a:t>
            </a:r>
            <a:r>
              <a:rPr sz="800" spc="-3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NAVSEA,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NAVSESS,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63" dirty="0">
                <a:solidFill>
                  <a:srgbClr val="3D3D3F"/>
                </a:solidFill>
                <a:latin typeface="Arial"/>
                <a:cs typeface="Arial"/>
              </a:rPr>
              <a:t>NSY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'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s,</a:t>
            </a:r>
            <a:r>
              <a:rPr sz="800" spc="-12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other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112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onal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Ma</a:t>
            </a:r>
            <a:r>
              <a:rPr sz="800" spc="-31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ntenance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Cent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40" dirty="0">
                <a:solidFill>
                  <a:srgbClr val="494F62"/>
                </a:solidFill>
                <a:latin typeface="Arial"/>
                <a:cs typeface="Arial"/>
              </a:rPr>
              <a:t>r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spc="-8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(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RMC's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),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pr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vate shipyard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spc="153" dirty="0">
                <a:solidFill>
                  <a:srgbClr val="60646B"/>
                </a:solidFill>
                <a:latin typeface="Arial"/>
                <a:cs typeface="Arial"/>
              </a:rPr>
              <a:t>,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contractor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other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off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cia</a:t>
            </a:r>
            <a:r>
              <a:rPr sz="800" spc="-31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in</a:t>
            </a:r>
            <a:r>
              <a:rPr sz="800" spc="-9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76" dirty="0">
                <a:solidFill>
                  <a:srgbClr val="3D3D3F"/>
                </a:solidFill>
                <a:latin typeface="Arial"/>
                <a:cs typeface="Arial"/>
              </a:rPr>
              <a:t>mi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ar</a:t>
            </a:r>
            <a:r>
              <a:rPr sz="800" spc="-7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or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31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ated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work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as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requ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206" dirty="0">
                <a:solidFill>
                  <a:srgbClr val="5D504D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236487" marR="4559" indent="-136764">
              <a:lnSpc>
                <a:spcPct val="138900"/>
              </a:lnSpc>
              <a:spcBef>
                <a:spcPts val="457"/>
              </a:spcBef>
              <a:buClr>
                <a:srgbClr val="3D3D3F"/>
              </a:buClr>
              <a:buFont typeface="Arial"/>
              <a:buChar char="•"/>
              <a:tabLst>
                <a:tab pos="245035" algn="l"/>
              </a:tabLst>
            </a:pP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Provides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guidanc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183" dirty="0">
                <a:solidFill>
                  <a:srgbClr val="3D3D3F"/>
                </a:solidFill>
                <a:latin typeface="Arial"/>
                <a:cs typeface="Arial"/>
              </a:rPr>
              <a:t>,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coachi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130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mentor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76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v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sen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or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MLC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mana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ers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-11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support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of</a:t>
            </a:r>
            <a:r>
              <a:rPr sz="800" spc="-11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reso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81" dirty="0">
                <a:solidFill>
                  <a:srgbClr val="3D3D3F"/>
                </a:solidFill>
                <a:latin typeface="Arial"/>
                <a:cs typeface="Arial"/>
              </a:rPr>
              <a:t>ut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8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of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comp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ex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conflicting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7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nterests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at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ve</a:t>
            </a:r>
            <a:r>
              <a:rPr sz="800" spc="-9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-7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eff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cient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operat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of</a:t>
            </a:r>
            <a:r>
              <a:rPr sz="800" spc="-8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the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-76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v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opt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mum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use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of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 manpowe</a:t>
            </a: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r</a:t>
            </a:r>
            <a:r>
              <a:rPr sz="800" spc="121" dirty="0">
                <a:solidFill>
                  <a:srgbClr val="3D3D3F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31"/>
              </a:spcBef>
              <a:buClr>
                <a:srgbClr val="3D3D3F"/>
              </a:buClr>
              <a:buFont typeface="Arial"/>
              <a:buChar char="•"/>
            </a:pPr>
            <a:endParaRPr sz="700" dirty="0">
              <a:latin typeface="Times New Roman"/>
              <a:cs typeface="Times New Roman"/>
            </a:endParaRPr>
          </a:p>
          <a:p>
            <a:pPr marL="244465" indent="-144742">
              <a:buClr>
                <a:srgbClr val="3D3D3F"/>
              </a:buClr>
              <a:buFont typeface="Arial"/>
              <a:buChar char="•"/>
              <a:tabLst>
                <a:tab pos="245035" algn="l"/>
              </a:tabLst>
            </a:pP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Prov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des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tra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130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to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new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we</a:t>
            </a:r>
            <a:r>
              <a:rPr sz="800" spc="-31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90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112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en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ineers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we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d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112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techn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cians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as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requ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red.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31"/>
              </a:spcBef>
              <a:buClr>
                <a:srgbClr val="3D3D3F"/>
              </a:buClr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15386"/>
            <a:r>
              <a:rPr sz="1200" b="1" spc="4" dirty="0">
                <a:solidFill>
                  <a:srgbClr val="3D3D3F"/>
                </a:solidFill>
                <a:latin typeface="Arial"/>
                <a:cs typeface="Arial"/>
              </a:rPr>
              <a:t>Supervisory</a:t>
            </a:r>
            <a:r>
              <a:rPr sz="1200" b="1" spc="14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1200" b="1" spc="9" dirty="0">
                <a:solidFill>
                  <a:srgbClr val="3D3D3F"/>
                </a:solidFill>
                <a:latin typeface="Arial"/>
                <a:cs typeface="Arial"/>
              </a:rPr>
              <a:t>Status</a:t>
            </a:r>
            <a:endParaRPr sz="1200" dirty="0">
              <a:latin typeface="Arial"/>
              <a:cs typeface="Arial"/>
            </a:endParaRPr>
          </a:p>
          <a:p>
            <a:pPr marL="15386">
              <a:spcBef>
                <a:spcPts val="857"/>
              </a:spcBef>
            </a:pP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No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7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3363"/>
            <a:r>
              <a:rPr sz="1200" b="1" spc="18" dirty="0">
                <a:solidFill>
                  <a:srgbClr val="3D3D3F"/>
                </a:solidFill>
                <a:latin typeface="Arial"/>
                <a:cs typeface="Arial"/>
              </a:rPr>
              <a:t>Promotion</a:t>
            </a:r>
            <a:r>
              <a:rPr sz="1200" b="1" spc="13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1200" b="1" spc="31" dirty="0">
                <a:solidFill>
                  <a:srgbClr val="3D3D3F"/>
                </a:solidFill>
                <a:latin typeface="Arial"/>
                <a:cs typeface="Arial"/>
              </a:rPr>
              <a:t>Potential</a:t>
            </a:r>
            <a:endParaRPr sz="1200" dirty="0">
              <a:latin typeface="Arial"/>
              <a:cs typeface="Arial"/>
            </a:endParaRPr>
          </a:p>
          <a:p>
            <a:pPr marL="15386">
              <a:spcBef>
                <a:spcPts val="767"/>
              </a:spcBef>
            </a:pPr>
            <a:r>
              <a:rPr sz="900" spc="-162" dirty="0">
                <a:solidFill>
                  <a:srgbClr val="3D3D3F"/>
                </a:solidFill>
                <a:latin typeface="Courier New"/>
                <a:cs typeface="Courier New"/>
              </a:rPr>
              <a:t>1</a:t>
            </a:r>
            <a:r>
              <a:rPr sz="900" spc="121" dirty="0">
                <a:solidFill>
                  <a:srgbClr val="3D3D3F"/>
                </a:solidFill>
                <a:latin typeface="Courier New"/>
                <a:cs typeface="Courier New"/>
              </a:rPr>
              <a:t>2</a:t>
            </a:r>
            <a:endParaRPr sz="900" dirty="0">
              <a:latin typeface="Courier New"/>
              <a:cs typeface="Courier New"/>
            </a:endParaRPr>
          </a:p>
          <a:p>
            <a:pPr>
              <a:spcBef>
                <a:spcPts val="21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1397"/>
            <a:r>
              <a:rPr sz="1200" b="1" spc="22" dirty="0">
                <a:solidFill>
                  <a:srgbClr val="3D3D3F"/>
                </a:solidFill>
                <a:latin typeface="Arial"/>
                <a:cs typeface="Arial"/>
              </a:rPr>
              <a:t>Travel</a:t>
            </a:r>
            <a:r>
              <a:rPr sz="1200" b="1" spc="5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3D3D3F"/>
                </a:solidFill>
                <a:latin typeface="Arial"/>
                <a:cs typeface="Arial"/>
              </a:rPr>
              <a:t>Required</a:t>
            </a:r>
            <a:endParaRPr sz="1200" dirty="0">
              <a:latin typeface="Arial"/>
              <a:cs typeface="Arial"/>
            </a:endParaRPr>
          </a:p>
          <a:p>
            <a:pPr marL="236487" indent="-136764">
              <a:spcBef>
                <a:spcPts val="574"/>
              </a:spcBef>
              <a:buClr>
                <a:srgbClr val="3D3D3F"/>
              </a:buClr>
              <a:buFont typeface="Arial"/>
              <a:buChar char="•"/>
              <a:tabLst>
                <a:tab pos="237057" algn="l"/>
              </a:tabLst>
            </a:pPr>
            <a:r>
              <a:rPr sz="800" spc="-18" dirty="0">
                <a:solidFill>
                  <a:srgbClr val="3D3D3F"/>
                </a:solidFill>
                <a:latin typeface="Arial"/>
                <a:cs typeface="Arial"/>
              </a:rPr>
              <a:t>Occas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onal</a:t>
            </a:r>
            <a:r>
              <a:rPr sz="800" spc="-9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Travel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Clr>
                <a:srgbClr val="3D3D3F"/>
              </a:buClr>
              <a:buFont typeface="Arial"/>
              <a:buChar char="•"/>
            </a:pPr>
            <a:endParaRPr sz="700" dirty="0">
              <a:latin typeface="Times New Roman"/>
              <a:cs typeface="Times New Roman"/>
            </a:endParaRPr>
          </a:p>
          <a:p>
            <a:pPr marL="236487" indent="-136764">
              <a:buClr>
                <a:srgbClr val="3D3D3F"/>
              </a:buClr>
              <a:buFont typeface="Arial"/>
              <a:buChar char="•"/>
              <a:tabLst>
                <a:tab pos="237057" algn="l"/>
              </a:tabLst>
            </a:pP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Travel</a:t>
            </a:r>
            <a:r>
              <a:rPr sz="800" spc="-13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dependent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upon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pos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08" dirty="0">
                <a:solidFill>
                  <a:srgbClr val="3D3D3F"/>
                </a:solidFill>
                <a:latin typeface="Arial"/>
                <a:cs typeface="Arial"/>
              </a:rPr>
              <a:t>t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descr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pt</a:t>
            </a:r>
            <a:r>
              <a:rPr sz="800" spc="-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8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avai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ability</a:t>
            </a:r>
            <a:r>
              <a:rPr sz="800" spc="-6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of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fund</a:t>
            </a:r>
            <a:r>
              <a:rPr sz="800" spc="67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206" dirty="0">
                <a:solidFill>
                  <a:srgbClr val="5D504D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50"/>
              </a:spcBef>
              <a:buClr>
                <a:srgbClr val="3D3D3F"/>
              </a:buClr>
              <a:buFont typeface="Arial"/>
              <a:buChar char="•"/>
            </a:pPr>
            <a:endParaRPr sz="1000" dirty="0">
              <a:latin typeface="Times New Roman"/>
              <a:cs typeface="Times New Roman"/>
            </a:endParaRPr>
          </a:p>
          <a:p>
            <a:pPr marL="23363"/>
            <a:r>
              <a:rPr sz="1200" b="1" spc="4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1200" b="1" spc="-81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1200" b="1" spc="22" dirty="0">
                <a:solidFill>
                  <a:srgbClr val="3D3D3F"/>
                </a:solidFill>
                <a:latin typeface="Arial"/>
                <a:cs typeface="Arial"/>
              </a:rPr>
              <a:t>ocation</a:t>
            </a:r>
            <a:r>
              <a:rPr sz="1200" b="1" spc="9" dirty="0">
                <a:solidFill>
                  <a:srgbClr val="3D3D3F"/>
                </a:solidFill>
                <a:latin typeface="Arial"/>
                <a:cs typeface="Arial"/>
              </a:rPr>
              <a:t> Authorized</a:t>
            </a:r>
            <a:endParaRPr sz="1200" dirty="0">
              <a:latin typeface="Arial"/>
              <a:cs typeface="Arial"/>
            </a:endParaRPr>
          </a:p>
          <a:p>
            <a:pPr marL="236487" indent="-136764">
              <a:spcBef>
                <a:spcPts val="669"/>
              </a:spcBef>
              <a:buClr>
                <a:srgbClr val="3D3D3F"/>
              </a:buClr>
              <a:buFont typeface="Arial"/>
              <a:buChar char="•"/>
              <a:tabLst>
                <a:tab pos="237057" algn="l"/>
              </a:tabLst>
            </a:pP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Yes</a:t>
            </a:r>
            <a:endParaRPr sz="800" dirty="0">
              <a:latin typeface="Arial"/>
              <a:cs typeface="Arial"/>
            </a:endParaRPr>
          </a:p>
          <a:p>
            <a:pPr marL="236487" marR="466136" indent="-136764">
              <a:lnSpc>
                <a:spcPct val="140500"/>
              </a:lnSpc>
              <a:spcBef>
                <a:spcPts val="345"/>
              </a:spcBef>
              <a:buClr>
                <a:srgbClr val="3D3D3F"/>
              </a:buClr>
              <a:buFont typeface="Arial"/>
              <a:buChar char="•"/>
              <a:tabLst>
                <a:tab pos="245035" algn="l"/>
              </a:tabLst>
            </a:pP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102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ocat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8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expens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27" dirty="0">
                <a:solidFill>
                  <a:srgbClr val="5D504D"/>
                </a:solidFill>
                <a:latin typeface="Arial"/>
                <a:cs typeface="Arial"/>
              </a:rPr>
              <a:t>s</a:t>
            </a:r>
            <a:r>
              <a:rPr sz="800" spc="-90" dirty="0">
                <a:solidFill>
                  <a:srgbClr val="5D504D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.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183" dirty="0">
                <a:solidFill>
                  <a:srgbClr val="7B6657"/>
                </a:solidFill>
                <a:latin typeface="Arial"/>
                <a:cs typeface="Arial"/>
              </a:rPr>
              <a:t>.</a:t>
            </a:r>
            <a:r>
              <a:rPr sz="800" spc="-63" dirty="0">
                <a:solidFill>
                  <a:srgbClr val="3D3D3F"/>
                </a:solidFill>
                <a:latin typeface="Arial"/>
                <a:cs typeface="Arial"/>
              </a:rPr>
              <a:t>PCS</a:t>
            </a:r>
            <a:r>
              <a:rPr sz="800" spc="-10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or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ocat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ncent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ves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as</a:t>
            </a:r>
            <a:r>
              <a:rPr sz="800" spc="-4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des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c</a:t>
            </a:r>
            <a:r>
              <a:rPr sz="800" spc="40" dirty="0">
                <a:solidFill>
                  <a:srgbClr val="494F62"/>
                </a:solidFill>
                <a:latin typeface="Arial"/>
                <a:cs typeface="Arial"/>
              </a:rPr>
              <a:t>r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bed</a:t>
            </a:r>
            <a:r>
              <a:rPr sz="800" spc="-7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85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-12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5</a:t>
            </a:r>
            <a:r>
              <a:rPr sz="800" spc="-3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USC</a:t>
            </a:r>
            <a:r>
              <a:rPr sz="800" spc="-9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5753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may</a:t>
            </a:r>
            <a:r>
              <a:rPr sz="800" spc="-9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D3D3F"/>
                </a:solidFill>
                <a:latin typeface="Arial"/>
                <a:cs typeface="Arial"/>
              </a:rPr>
              <a:t>be</a:t>
            </a:r>
            <a:r>
              <a:rPr sz="800" spc="-76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author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-4" dirty="0">
                <a:solidFill>
                  <a:srgbClr val="3D3D3F"/>
                </a:solidFill>
                <a:latin typeface="Arial"/>
                <a:cs typeface="Arial"/>
              </a:rPr>
              <a:t>zed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72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accordance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76" dirty="0">
                <a:solidFill>
                  <a:srgbClr val="3D3D3F"/>
                </a:solidFill>
                <a:latin typeface="Arial"/>
                <a:cs typeface="Arial"/>
              </a:rPr>
              <a:t>th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D3D3F"/>
                </a:solidFill>
                <a:latin typeface="Arial"/>
                <a:cs typeface="Arial"/>
              </a:rPr>
              <a:t>app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cab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-9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travel</a:t>
            </a:r>
            <a:r>
              <a:rPr sz="800" spc="-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re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117" dirty="0">
                <a:solidFill>
                  <a:srgbClr val="3D3D3F"/>
                </a:solidFill>
                <a:latin typeface="Arial"/>
                <a:cs typeface="Arial"/>
              </a:rPr>
              <a:t>u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at</a:t>
            </a:r>
            <a:r>
              <a:rPr sz="800" spc="4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on</a:t>
            </a:r>
            <a:r>
              <a:rPr sz="800" spc="9" dirty="0">
                <a:solidFill>
                  <a:srgbClr val="3D3D3F"/>
                </a:solidFill>
                <a:latin typeface="Arial"/>
                <a:cs typeface="Arial"/>
              </a:rPr>
              <a:t>s</a:t>
            </a:r>
            <a:r>
              <a:rPr sz="800" spc="153" dirty="0">
                <a:solidFill>
                  <a:srgbClr val="494F62"/>
                </a:solidFill>
                <a:latin typeface="Arial"/>
                <a:cs typeface="Arial"/>
              </a:rPr>
              <a:t>,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command</a:t>
            </a:r>
            <a:r>
              <a:rPr sz="800" spc="45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72" dirty="0">
                <a:solidFill>
                  <a:srgbClr val="3D3D3F"/>
                </a:solidFill>
                <a:latin typeface="Arial"/>
                <a:cs typeface="Arial"/>
              </a:rPr>
              <a:t>po</a:t>
            </a:r>
            <a:r>
              <a:rPr sz="800" spc="-54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18" dirty="0">
                <a:solidFill>
                  <a:srgbClr val="3D3D3F"/>
                </a:solidFill>
                <a:latin typeface="Arial"/>
                <a:cs typeface="Arial"/>
              </a:rPr>
              <a:t>cy</a:t>
            </a:r>
            <a:r>
              <a:rPr sz="800" spc="-94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D3D3F"/>
                </a:solidFill>
                <a:latin typeface="Arial"/>
                <a:cs typeface="Arial"/>
              </a:rPr>
              <a:t>and</a:t>
            </a:r>
            <a:r>
              <a:rPr sz="800" spc="-81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D3D3F"/>
                </a:solidFill>
                <a:latin typeface="Arial"/>
                <a:cs typeface="Arial"/>
              </a:rPr>
              <a:t>avai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58" dirty="0">
                <a:solidFill>
                  <a:srgbClr val="3D3D3F"/>
                </a:solidFill>
                <a:latin typeface="Arial"/>
                <a:cs typeface="Arial"/>
              </a:rPr>
              <a:t>ab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l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e</a:t>
            </a:r>
            <a:r>
              <a:rPr sz="800" spc="-58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D3D3F"/>
                </a:solidFill>
                <a:latin typeface="Arial"/>
                <a:cs typeface="Arial"/>
              </a:rPr>
              <a:t>command</a:t>
            </a:r>
            <a:r>
              <a:rPr sz="800" spc="-27" dirty="0">
                <a:solidFill>
                  <a:srgbClr val="3D3D3F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D3D3F"/>
                </a:solidFill>
                <a:latin typeface="Arial"/>
                <a:cs typeface="Arial"/>
              </a:rPr>
              <a:t>fund</a:t>
            </a:r>
            <a:r>
              <a:rPr sz="800" spc="31" dirty="0">
                <a:solidFill>
                  <a:srgbClr val="3D3D3F"/>
                </a:solidFill>
                <a:latin typeface="Arial"/>
                <a:cs typeface="Arial"/>
              </a:rPr>
              <a:t>i</a:t>
            </a:r>
            <a:r>
              <a:rPr sz="800" spc="63" dirty="0">
                <a:solidFill>
                  <a:srgbClr val="3D3D3F"/>
                </a:solidFill>
                <a:latin typeface="Arial"/>
                <a:cs typeface="Arial"/>
              </a:rPr>
              <a:t>n</a:t>
            </a:r>
            <a:r>
              <a:rPr sz="800" spc="-13" dirty="0">
                <a:solidFill>
                  <a:srgbClr val="3D3D3F"/>
                </a:solidFill>
                <a:latin typeface="Arial"/>
                <a:cs typeface="Arial"/>
              </a:rPr>
              <a:t>g</a:t>
            </a:r>
            <a:r>
              <a:rPr sz="800" spc="206" dirty="0">
                <a:solidFill>
                  <a:srgbClr val="778289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864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01" y="697369"/>
            <a:ext cx="8235399" cy="161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08956" y="2783228"/>
            <a:ext cx="57995" cy="35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111255" y="2783228"/>
            <a:ext cx="45107" cy="35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120921" y="3743285"/>
            <a:ext cx="1079365" cy="215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120921" y="4956648"/>
            <a:ext cx="1366123" cy="209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115331" y="3214785"/>
            <a:ext cx="370528" cy="90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02393" y="1754372"/>
            <a:ext cx="3776518" cy="128307"/>
          </a:xfrm>
          <a:custGeom>
            <a:avLst/>
            <a:gdLst/>
            <a:ahLst/>
            <a:cxnLst/>
            <a:rect l="l" t="t" r="r" b="b"/>
            <a:pathLst>
              <a:path w="4154170" h="145414">
                <a:moveTo>
                  <a:pt x="0" y="0"/>
                </a:moveTo>
                <a:lnTo>
                  <a:pt x="4153786" y="0"/>
                </a:lnTo>
                <a:lnTo>
                  <a:pt x="4153786" y="145311"/>
                </a:lnTo>
                <a:lnTo>
                  <a:pt x="0" y="145311"/>
                </a:lnTo>
                <a:lnTo>
                  <a:pt x="0" y="0"/>
                </a:lnTo>
                <a:close/>
              </a:path>
            </a:pathLst>
          </a:custGeom>
          <a:solidFill>
            <a:srgbClr val="385B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662216" y="1754372"/>
            <a:ext cx="2445905" cy="128307"/>
          </a:xfrm>
          <a:custGeom>
            <a:avLst/>
            <a:gdLst/>
            <a:ahLst/>
            <a:cxnLst/>
            <a:rect l="l" t="t" r="r" b="b"/>
            <a:pathLst>
              <a:path w="2690495" h="145414">
                <a:moveTo>
                  <a:pt x="0" y="0"/>
                </a:moveTo>
                <a:lnTo>
                  <a:pt x="2690036" y="0"/>
                </a:lnTo>
                <a:lnTo>
                  <a:pt x="2690036" y="145311"/>
                </a:lnTo>
                <a:lnTo>
                  <a:pt x="0" y="145311"/>
                </a:lnTo>
                <a:lnTo>
                  <a:pt x="0" y="0"/>
                </a:lnTo>
                <a:close/>
              </a:path>
            </a:pathLst>
          </a:custGeom>
          <a:solidFill>
            <a:srgbClr val="385B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002562" y="1982659"/>
            <a:ext cx="2113973" cy="0"/>
          </a:xfrm>
          <a:custGeom>
            <a:avLst/>
            <a:gdLst/>
            <a:ahLst/>
            <a:cxnLst/>
            <a:rect l="l" t="t" r="r" b="b"/>
            <a:pathLst>
              <a:path w="2325370">
                <a:moveTo>
                  <a:pt x="0" y="0"/>
                </a:moveTo>
                <a:lnTo>
                  <a:pt x="2324985" y="0"/>
                </a:lnTo>
              </a:path>
            </a:pathLst>
          </a:custGeom>
          <a:ln w="14176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948973" y="2464251"/>
            <a:ext cx="867063" cy="0"/>
          </a:xfrm>
          <a:custGeom>
            <a:avLst/>
            <a:gdLst/>
            <a:ahLst/>
            <a:cxnLst/>
            <a:rect l="l" t="t" r="r" b="b"/>
            <a:pathLst>
              <a:path w="953770">
                <a:moveTo>
                  <a:pt x="0" y="0"/>
                </a:moveTo>
                <a:lnTo>
                  <a:pt x="953385" y="0"/>
                </a:lnTo>
              </a:path>
            </a:pathLst>
          </a:custGeom>
          <a:ln w="7088">
            <a:solidFill>
              <a:srgbClr val="6067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50841" y="3095951"/>
            <a:ext cx="3476913" cy="0"/>
          </a:xfrm>
          <a:custGeom>
            <a:avLst/>
            <a:gdLst/>
            <a:ahLst/>
            <a:cxnLst/>
            <a:rect l="l" t="t" r="r" b="b"/>
            <a:pathLst>
              <a:path w="3824604">
                <a:moveTo>
                  <a:pt x="0" y="0"/>
                </a:moveTo>
                <a:lnTo>
                  <a:pt x="3824177" y="0"/>
                </a:lnTo>
              </a:path>
            </a:pathLst>
          </a:custGeom>
          <a:ln w="49618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333243" y="1763754"/>
            <a:ext cx="783358" cy="119343"/>
          </a:xfrm>
          <a:custGeom>
            <a:avLst/>
            <a:gdLst/>
            <a:ahLst/>
            <a:cxnLst/>
            <a:rect l="l" t="t" r="r" b="b"/>
            <a:pathLst>
              <a:path w="861695" h="135255">
                <a:moveTo>
                  <a:pt x="0" y="0"/>
                </a:moveTo>
                <a:lnTo>
                  <a:pt x="861236" y="0"/>
                </a:lnTo>
                <a:lnTo>
                  <a:pt x="861236" y="134679"/>
                </a:lnTo>
                <a:lnTo>
                  <a:pt x="0" y="134679"/>
                </a:lnTo>
                <a:lnTo>
                  <a:pt x="0" y="0"/>
                </a:lnTo>
                <a:close/>
              </a:path>
            </a:pathLst>
          </a:custGeom>
          <a:solidFill>
            <a:srgbClr val="3457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002562" y="2287563"/>
            <a:ext cx="2113973" cy="0"/>
          </a:xfrm>
          <a:custGeom>
            <a:avLst/>
            <a:gdLst/>
            <a:ahLst/>
            <a:cxnLst/>
            <a:rect l="l" t="t" r="r" b="b"/>
            <a:pathLst>
              <a:path w="2325370">
                <a:moveTo>
                  <a:pt x="0" y="0"/>
                </a:moveTo>
                <a:lnTo>
                  <a:pt x="2324985" y="0"/>
                </a:lnTo>
              </a:path>
            </a:pathLst>
          </a:custGeom>
          <a:ln w="24809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005783" y="2382944"/>
            <a:ext cx="1231323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3879" y="0"/>
                </a:lnTo>
              </a:path>
            </a:pathLst>
          </a:custGeom>
          <a:ln w="49618">
            <a:solidFill>
              <a:srgbClr val="2870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818909" y="3399290"/>
            <a:ext cx="0" cy="838200"/>
          </a:xfrm>
          <a:custGeom>
            <a:avLst/>
            <a:gdLst/>
            <a:ahLst/>
            <a:cxnLst/>
            <a:rect l="l" t="t" r="r" b="b"/>
            <a:pathLst>
              <a:path h="949960">
                <a:moveTo>
                  <a:pt x="0" y="949841"/>
                </a:moveTo>
                <a:lnTo>
                  <a:pt x="0" y="0"/>
                </a:lnTo>
              </a:path>
            </a:pathLst>
          </a:custGeom>
          <a:ln w="10632">
            <a:solidFill>
              <a:srgbClr val="D8D8D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818909" y="4612654"/>
            <a:ext cx="0" cy="688041"/>
          </a:xfrm>
          <a:custGeom>
            <a:avLst/>
            <a:gdLst/>
            <a:ahLst/>
            <a:cxnLst/>
            <a:rect l="l" t="t" r="r" b="b"/>
            <a:pathLst>
              <a:path h="779779">
                <a:moveTo>
                  <a:pt x="0" y="779721"/>
                </a:moveTo>
                <a:lnTo>
                  <a:pt x="0" y="0"/>
                </a:lnTo>
              </a:path>
            </a:pathLst>
          </a:custGeom>
          <a:ln w="10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34613" y="2326654"/>
            <a:ext cx="641350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293" y="0"/>
                </a:lnTo>
              </a:path>
            </a:pathLst>
          </a:custGeom>
          <a:ln w="7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05379" y="2997443"/>
            <a:ext cx="38677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530" y="0"/>
                </a:lnTo>
              </a:path>
            </a:pathLst>
          </a:custGeom>
          <a:ln w="3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626408" y="580645"/>
            <a:ext cx="1837459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17" dirty="0">
                <a:solidFill>
                  <a:srgbClr val="704477"/>
                </a:solidFill>
                <a:latin typeface="Times New Roman"/>
                <a:cs typeface="Times New Roman"/>
              </a:rPr>
              <a:t>IB§ </a:t>
            </a:r>
            <a:r>
              <a:rPr sz="500" spc="-4" dirty="0">
                <a:solidFill>
                  <a:srgbClr val="704477"/>
                </a:solidFill>
                <a:latin typeface="Times New Roman"/>
                <a:cs typeface="Times New Roman"/>
              </a:rPr>
              <a:t> </a:t>
            </a:r>
            <a:r>
              <a:rPr sz="600" spc="-36" dirty="0">
                <a:solidFill>
                  <a:srgbClr val="3B3B3D"/>
                </a:solidFill>
                <a:latin typeface="Times New Roman"/>
                <a:cs typeface="Times New Roman"/>
              </a:rPr>
              <a:t>An</a:t>
            </a:r>
            <a:r>
              <a:rPr sz="600" spc="13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-4" dirty="0">
                <a:solidFill>
                  <a:srgbClr val="3B3B3D"/>
                </a:solidFill>
                <a:latin typeface="Times New Roman"/>
                <a:cs typeface="Times New Roman"/>
              </a:rPr>
              <a:t>offi</a:t>
            </a:r>
            <a:r>
              <a:rPr sz="600" dirty="0">
                <a:solidFill>
                  <a:srgbClr val="3B3B3D"/>
                </a:solidFill>
                <a:latin typeface="Times New Roman"/>
                <a:cs typeface="Times New Roman"/>
              </a:rPr>
              <a:t>c</a:t>
            </a:r>
            <a:r>
              <a:rPr sz="600" spc="-18" dirty="0">
                <a:solidFill>
                  <a:srgbClr val="4F5256"/>
                </a:solidFill>
                <a:latin typeface="Times New Roman"/>
                <a:cs typeface="Times New Roman"/>
              </a:rPr>
              <a:t>i</a:t>
            </a:r>
            <a:r>
              <a:rPr sz="600" spc="36" dirty="0">
                <a:solidFill>
                  <a:srgbClr val="3B3B3D"/>
                </a:solidFill>
                <a:latin typeface="Times New Roman"/>
                <a:cs typeface="Times New Roman"/>
              </a:rPr>
              <a:t>a</a:t>
            </a:r>
            <a:r>
              <a:rPr sz="600" spc="-13" dirty="0">
                <a:solidFill>
                  <a:srgbClr val="4F5256"/>
                </a:solidFill>
                <a:latin typeface="Times New Roman"/>
                <a:cs typeface="Times New Roman"/>
              </a:rPr>
              <a:t>l</a:t>
            </a:r>
            <a:r>
              <a:rPr sz="600" spc="-49" dirty="0">
                <a:solidFill>
                  <a:srgbClr val="4F5256"/>
                </a:solidFill>
                <a:latin typeface="Times New Roman"/>
                <a:cs typeface="Times New Roman"/>
              </a:rPr>
              <a:t> </a:t>
            </a:r>
            <a:r>
              <a:rPr sz="600" spc="22" dirty="0">
                <a:solidFill>
                  <a:srgbClr val="3B3B3D"/>
                </a:solidFill>
                <a:latin typeface="Times New Roman"/>
                <a:cs typeface="Times New Roman"/>
              </a:rPr>
              <a:t>website</a:t>
            </a:r>
            <a:r>
              <a:rPr sz="600" spc="-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B3B3D"/>
                </a:solidFill>
                <a:latin typeface="Times New Roman"/>
                <a:cs typeface="Times New Roman"/>
              </a:rPr>
              <a:t>of</a:t>
            </a:r>
            <a:r>
              <a:rPr sz="600" spc="-22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3B3B3D"/>
                </a:solidFill>
                <a:latin typeface="Times New Roman"/>
                <a:cs typeface="Times New Roman"/>
              </a:rPr>
              <a:t>the</a:t>
            </a:r>
            <a:r>
              <a:rPr sz="600" spc="-9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3B3B3D"/>
                </a:solidFill>
                <a:latin typeface="Times New Roman"/>
                <a:cs typeface="Times New Roman"/>
              </a:rPr>
              <a:t>United</a:t>
            </a:r>
            <a:r>
              <a:rPr sz="600" spc="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22" dirty="0">
                <a:solidFill>
                  <a:srgbClr val="3B3B3D"/>
                </a:solidFill>
                <a:latin typeface="Times New Roman"/>
                <a:cs typeface="Times New Roman"/>
              </a:rPr>
              <a:t>States</a:t>
            </a:r>
            <a:r>
              <a:rPr sz="600" spc="-27" dirty="0">
                <a:solidFill>
                  <a:srgbClr val="3B3B3D"/>
                </a:solidFill>
                <a:latin typeface="Times New Roman"/>
                <a:cs typeface="Times New Roman"/>
              </a:rPr>
              <a:t> </a:t>
            </a:r>
            <a:r>
              <a:rPr sz="600" spc="18" dirty="0">
                <a:solidFill>
                  <a:srgbClr val="3B3B3D"/>
                </a:solidFill>
                <a:latin typeface="Times New Roman"/>
                <a:cs typeface="Times New Roman"/>
              </a:rPr>
              <a:t>government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074" y="768451"/>
            <a:ext cx="124864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b="1" spc="-81" dirty="0">
                <a:solidFill>
                  <a:srgbClr val="973436"/>
                </a:solidFill>
                <a:latin typeface="Arial"/>
                <a:cs typeface="Arial"/>
              </a:rPr>
              <a:t>U</a:t>
            </a:r>
            <a:r>
              <a:rPr sz="2200" b="1" spc="-278" dirty="0">
                <a:solidFill>
                  <a:srgbClr val="973436"/>
                </a:solidFill>
                <a:latin typeface="Arial"/>
                <a:cs typeface="Arial"/>
              </a:rPr>
              <a:t>S</a:t>
            </a:r>
            <a:r>
              <a:rPr sz="2200" b="1" spc="-54" dirty="0">
                <a:solidFill>
                  <a:srgbClr val="973436"/>
                </a:solidFill>
                <a:latin typeface="Arial"/>
                <a:cs typeface="Arial"/>
              </a:rPr>
              <a:t>A</a:t>
            </a:r>
            <a:r>
              <a:rPr sz="2200" b="1" spc="-206" dirty="0">
                <a:solidFill>
                  <a:srgbClr val="973436"/>
                </a:solidFill>
                <a:latin typeface="Arial"/>
                <a:cs typeface="Arial"/>
              </a:rPr>
              <a:t>J</a:t>
            </a:r>
            <a:r>
              <a:rPr sz="2200" b="1" spc="-220" dirty="0">
                <a:solidFill>
                  <a:srgbClr val="973436"/>
                </a:solidFill>
                <a:latin typeface="Arial"/>
                <a:cs typeface="Arial"/>
              </a:rPr>
              <a:t>O</a:t>
            </a:r>
            <a:r>
              <a:rPr sz="2200" b="1" spc="-18" dirty="0">
                <a:solidFill>
                  <a:srgbClr val="973436"/>
                </a:solidFill>
                <a:latin typeface="Arial"/>
                <a:cs typeface="Arial"/>
              </a:rPr>
              <a:t>B</a:t>
            </a:r>
            <a:r>
              <a:rPr sz="2200" b="1" spc="-260" dirty="0">
                <a:solidFill>
                  <a:srgbClr val="973436"/>
                </a:solidFill>
                <a:latin typeface="Arial"/>
                <a:cs typeface="Arial"/>
              </a:rPr>
              <a:t>s</a:t>
            </a:r>
            <a:r>
              <a:rPr sz="2200" b="1" spc="-310" dirty="0">
                <a:solidFill>
                  <a:srgbClr val="C18283"/>
                </a:solidFill>
                <a:latin typeface="Arial"/>
                <a:cs typeface="Arial"/>
              </a:rPr>
              <a:t>·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3401" y="1572166"/>
            <a:ext cx="20562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36" dirty="0">
                <a:solidFill>
                  <a:srgbClr val="ACACAE"/>
                </a:solidFill>
                <a:latin typeface="Arial"/>
                <a:cs typeface="Arial"/>
              </a:rPr>
              <a:t>Job</a:t>
            </a:r>
            <a:r>
              <a:rPr sz="800" spc="-54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81" dirty="0">
                <a:solidFill>
                  <a:srgbClr val="ACACAE"/>
                </a:solidFill>
                <a:latin typeface="Arial"/>
                <a:cs typeface="Arial"/>
              </a:rPr>
              <a:t>t</a:t>
            </a:r>
            <a:r>
              <a:rPr sz="800" spc="4" dirty="0">
                <a:solidFill>
                  <a:srgbClr val="ACACAE"/>
                </a:solidFill>
                <a:latin typeface="Arial"/>
                <a:cs typeface="Arial"/>
              </a:rPr>
              <a:t>i</a:t>
            </a:r>
            <a:r>
              <a:rPr sz="800" spc="117" dirty="0">
                <a:solidFill>
                  <a:srgbClr val="ACACAE"/>
                </a:solidFill>
                <a:latin typeface="Arial"/>
                <a:cs typeface="Arial"/>
              </a:rPr>
              <a:t>t</a:t>
            </a:r>
            <a:r>
              <a:rPr sz="800" spc="22" dirty="0">
                <a:solidFill>
                  <a:srgbClr val="ACACAE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ACACAE"/>
                </a:solidFill>
                <a:latin typeface="Arial"/>
                <a:cs typeface="Arial"/>
              </a:rPr>
              <a:t>e,</a:t>
            </a:r>
            <a:r>
              <a:rPr sz="800" spc="-112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ACACAE"/>
                </a:solidFill>
                <a:latin typeface="Arial"/>
                <a:cs typeface="Arial"/>
              </a:rPr>
              <a:t>dept</a:t>
            </a:r>
            <a:r>
              <a:rPr sz="800" spc="4" dirty="0">
                <a:solidFill>
                  <a:srgbClr val="ACACAE"/>
                </a:solidFill>
                <a:latin typeface="Arial"/>
                <a:cs typeface="Arial"/>
              </a:rPr>
              <a:t>.</a:t>
            </a:r>
            <a:r>
              <a:rPr sz="800" spc="162" dirty="0">
                <a:solidFill>
                  <a:srgbClr val="ACACAE"/>
                </a:solidFill>
                <a:latin typeface="Arial"/>
                <a:cs typeface="Arial"/>
              </a:rPr>
              <a:t>,</a:t>
            </a:r>
            <a:r>
              <a:rPr sz="800" dirty="0">
                <a:solidFill>
                  <a:srgbClr val="ACACAE"/>
                </a:solidFill>
                <a:latin typeface="Arial"/>
                <a:cs typeface="Arial"/>
              </a:rPr>
              <a:t>agenc</a:t>
            </a:r>
            <a:r>
              <a:rPr sz="800" spc="-4" dirty="0">
                <a:solidFill>
                  <a:srgbClr val="ACACAE"/>
                </a:solidFill>
                <a:latin typeface="Arial"/>
                <a:cs typeface="Arial"/>
              </a:rPr>
              <a:t>y</a:t>
            </a:r>
            <a:r>
              <a:rPr sz="800" spc="157" dirty="0">
                <a:solidFill>
                  <a:srgbClr val="ACACAE"/>
                </a:solidFill>
                <a:latin typeface="Arial"/>
                <a:cs typeface="Arial"/>
              </a:rPr>
              <a:t>,</a:t>
            </a:r>
            <a:r>
              <a:rPr sz="800" spc="22" dirty="0">
                <a:solidFill>
                  <a:srgbClr val="ACACAE"/>
                </a:solidFill>
                <a:latin typeface="Arial"/>
                <a:cs typeface="Arial"/>
              </a:rPr>
              <a:t>ser</a:t>
            </a:r>
            <a:r>
              <a:rPr sz="800" spc="-4" dirty="0">
                <a:solidFill>
                  <a:srgbClr val="ACACAE"/>
                </a:solidFill>
                <a:latin typeface="Arial"/>
                <a:cs typeface="Arial"/>
              </a:rPr>
              <a:t>i</a:t>
            </a:r>
            <a:r>
              <a:rPr sz="800" spc="9" dirty="0">
                <a:solidFill>
                  <a:srgbClr val="ACACAE"/>
                </a:solidFill>
                <a:latin typeface="Arial"/>
                <a:cs typeface="Arial"/>
              </a:rPr>
              <a:t>es,</a:t>
            </a:r>
            <a:r>
              <a:rPr sz="800" spc="-94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ACACAE"/>
                </a:solidFill>
                <a:latin typeface="Arial"/>
                <a:cs typeface="Arial"/>
              </a:rPr>
              <a:t>or</a:t>
            </a:r>
            <a:r>
              <a:rPr sz="800" spc="-13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ACACAE"/>
                </a:solidFill>
                <a:latin typeface="Arial"/>
                <a:cs typeface="Arial"/>
              </a:rPr>
              <a:t>occupati</a:t>
            </a:r>
            <a:r>
              <a:rPr sz="800" spc="36" dirty="0">
                <a:solidFill>
                  <a:srgbClr val="ACACAE"/>
                </a:solidFill>
                <a:latin typeface="Arial"/>
                <a:cs typeface="Arial"/>
              </a:rPr>
              <a:t>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34442" y="1572166"/>
            <a:ext cx="11695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-18" dirty="0">
                <a:solidFill>
                  <a:srgbClr val="ACACAE"/>
                </a:solidFill>
                <a:latin typeface="Arial"/>
                <a:cs typeface="Arial"/>
              </a:rPr>
              <a:t>C</a:t>
            </a:r>
            <a:r>
              <a:rPr sz="800" spc="-31" dirty="0">
                <a:solidFill>
                  <a:srgbClr val="ACACAE"/>
                </a:solidFill>
                <a:latin typeface="Arial"/>
                <a:cs typeface="Arial"/>
              </a:rPr>
              <a:t>i</a:t>
            </a:r>
            <a:r>
              <a:rPr sz="800" spc="36" dirty="0">
                <a:solidFill>
                  <a:srgbClr val="ACACAE"/>
                </a:solidFill>
                <a:latin typeface="Arial"/>
                <a:cs typeface="Arial"/>
              </a:rPr>
              <a:t>ty,</a:t>
            </a:r>
            <a:r>
              <a:rPr sz="800" spc="-121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ACACAE"/>
                </a:solidFill>
                <a:latin typeface="Arial"/>
                <a:cs typeface="Arial"/>
              </a:rPr>
              <a:t>state,</a:t>
            </a:r>
            <a:r>
              <a:rPr sz="800" spc="-40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ACACAE"/>
                </a:solidFill>
                <a:latin typeface="Arial"/>
                <a:cs typeface="Arial"/>
              </a:rPr>
              <a:t>z</a:t>
            </a:r>
            <a:r>
              <a:rPr sz="800" spc="18" dirty="0">
                <a:solidFill>
                  <a:srgbClr val="ACACAE"/>
                </a:solidFill>
                <a:latin typeface="Arial"/>
                <a:cs typeface="Arial"/>
              </a:rPr>
              <a:t>i</a:t>
            </a:r>
            <a:r>
              <a:rPr sz="800" spc="54" dirty="0">
                <a:solidFill>
                  <a:srgbClr val="ACACAE"/>
                </a:solidFill>
                <a:latin typeface="Arial"/>
                <a:cs typeface="Arial"/>
              </a:rPr>
              <a:t>p,</a:t>
            </a:r>
            <a:r>
              <a:rPr sz="800" spc="-144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ACACAE"/>
                </a:solidFill>
                <a:latin typeface="Arial"/>
                <a:cs typeface="Arial"/>
              </a:rPr>
              <a:t>or</a:t>
            </a:r>
            <a:r>
              <a:rPr sz="800" spc="-40" dirty="0">
                <a:solidFill>
                  <a:srgbClr val="ACACAE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ACACAE"/>
                </a:solidFill>
                <a:latin typeface="Arial"/>
                <a:cs typeface="Arial"/>
              </a:rPr>
              <a:t>country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41622" y="687279"/>
            <a:ext cx="326736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21" algn="ctr">
              <a:lnSpc>
                <a:spcPts val="2499"/>
              </a:lnSpc>
            </a:pPr>
            <a:r>
              <a:rPr sz="2200" i="1" spc="45" dirty="0">
                <a:solidFill>
                  <a:srgbClr val="2D74B3"/>
                </a:solidFill>
                <a:latin typeface="Times New Roman"/>
                <a:cs typeface="Times New Roman"/>
              </a:rPr>
              <a:t>:.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ts val="776"/>
              </a:lnSpc>
            </a:pPr>
            <a:r>
              <a:rPr sz="800" spc="18" dirty="0">
                <a:solidFill>
                  <a:srgbClr val="2D74B3"/>
                </a:solidFill>
                <a:latin typeface="Arial"/>
                <a:cs typeface="Arial"/>
              </a:rPr>
              <a:t>Brandi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1460" y="1555721"/>
            <a:ext cx="4087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b="1" spc="-58" dirty="0">
                <a:solidFill>
                  <a:srgbClr val="314256"/>
                </a:solidFill>
                <a:latin typeface="Arial"/>
                <a:cs typeface="Arial"/>
              </a:rPr>
              <a:t>Search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10692" y="1985684"/>
            <a:ext cx="819727" cy="112059"/>
          </a:xfrm>
          <a:custGeom>
            <a:avLst/>
            <a:gdLst/>
            <a:ahLst/>
            <a:cxnLst/>
            <a:rect l="l" t="t" r="r" b="b"/>
            <a:pathLst>
              <a:path w="901700" h="127000">
                <a:moveTo>
                  <a:pt x="0" y="0"/>
                </a:moveTo>
                <a:lnTo>
                  <a:pt x="901448" y="0"/>
                </a:lnTo>
                <a:lnTo>
                  <a:pt x="901448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6267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193653" y="1985684"/>
            <a:ext cx="63500" cy="112059"/>
          </a:xfrm>
          <a:custGeom>
            <a:avLst/>
            <a:gdLst/>
            <a:ahLst/>
            <a:cxnLst/>
            <a:rect l="l" t="t" r="r" b="b"/>
            <a:pathLst>
              <a:path w="69850" h="127000">
                <a:moveTo>
                  <a:pt x="0" y="0"/>
                </a:moveTo>
                <a:lnTo>
                  <a:pt x="69532" y="0"/>
                </a:lnTo>
                <a:lnTo>
                  <a:pt x="69532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6267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306247" y="1990913"/>
            <a:ext cx="9623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31" dirty="0">
                <a:solidFill>
                  <a:srgbClr val="FBFBFB"/>
                </a:solidFill>
                <a:latin typeface="Arial"/>
                <a:cs typeface="Arial"/>
              </a:rPr>
              <a:t>Federal</a:t>
            </a:r>
            <a:r>
              <a:rPr sz="700" spc="-4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700" spc="81" dirty="0">
                <a:solidFill>
                  <a:srgbClr val="FBFBFB"/>
                </a:solidFill>
                <a:latin typeface="Arial"/>
                <a:cs typeface="Arial"/>
              </a:rPr>
              <a:t>emp</a:t>
            </a:r>
            <a:r>
              <a:rPr sz="700" spc="-9" dirty="0">
                <a:solidFill>
                  <a:srgbClr val="FBFBFB"/>
                </a:solidFill>
                <a:latin typeface="Arial"/>
                <a:cs typeface="Arial"/>
              </a:rPr>
              <a:t>l</a:t>
            </a:r>
            <a:r>
              <a:rPr sz="700" spc="22" dirty="0">
                <a:solidFill>
                  <a:srgbClr val="FBFBFB"/>
                </a:solidFill>
                <a:latin typeface="Arial"/>
                <a:cs typeface="Arial"/>
              </a:rPr>
              <a:t>oyees</a:t>
            </a:r>
            <a:r>
              <a:rPr sz="700" dirty="0">
                <a:solidFill>
                  <a:srgbClr val="FBFBFB"/>
                </a:solidFill>
                <a:latin typeface="Arial"/>
                <a:cs typeface="Arial"/>
              </a:rPr>
              <a:t>  </a:t>
            </a:r>
            <a:r>
              <a:rPr sz="700" spc="-54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700" spc="148" dirty="0">
                <a:solidFill>
                  <a:srgbClr val="FBFBFB"/>
                </a:solidFill>
                <a:latin typeface="Arial"/>
                <a:cs typeface="Arial"/>
              </a:rPr>
              <a:t>x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2863" y="1985684"/>
            <a:ext cx="1164359" cy="112059"/>
          </a:xfrm>
          <a:custGeom>
            <a:avLst/>
            <a:gdLst/>
            <a:ahLst/>
            <a:cxnLst/>
            <a:rect l="l" t="t" r="r" b="b"/>
            <a:pathLst>
              <a:path w="1280795" h="127000">
                <a:moveTo>
                  <a:pt x="0" y="0"/>
                </a:moveTo>
                <a:lnTo>
                  <a:pt x="1280450" y="0"/>
                </a:lnTo>
                <a:lnTo>
                  <a:pt x="1280450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6267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470203" y="1991321"/>
            <a:ext cx="569768" cy="104775"/>
          </a:xfrm>
          <a:custGeom>
            <a:avLst/>
            <a:gdLst/>
            <a:ahLst/>
            <a:cxnLst/>
            <a:rect l="l" t="t" r="r" b="b"/>
            <a:pathLst>
              <a:path w="626745" h="118744">
                <a:moveTo>
                  <a:pt x="0" y="0"/>
                </a:moveTo>
                <a:lnTo>
                  <a:pt x="626457" y="0"/>
                </a:lnTo>
                <a:lnTo>
                  <a:pt x="626457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6267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102419" y="1991321"/>
            <a:ext cx="62345" cy="104775"/>
          </a:xfrm>
          <a:custGeom>
            <a:avLst/>
            <a:gdLst/>
            <a:ahLst/>
            <a:cxnLst/>
            <a:rect l="l" t="t" r="r" b="b"/>
            <a:pathLst>
              <a:path w="68579" h="118744">
                <a:moveTo>
                  <a:pt x="0" y="0"/>
                </a:moveTo>
                <a:lnTo>
                  <a:pt x="68088" y="0"/>
                </a:lnTo>
                <a:lnTo>
                  <a:pt x="68088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6267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2462941" y="1990913"/>
            <a:ext cx="209492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914608" algn="l"/>
              </a:tabLst>
            </a:pPr>
            <a:r>
              <a:rPr sz="600" spc="4" dirty="0">
                <a:solidFill>
                  <a:srgbClr val="FBFBFB"/>
                </a:solidFill>
                <a:latin typeface="Arial"/>
                <a:cs typeface="Arial"/>
              </a:rPr>
              <a:t>GS</a:t>
            </a:r>
            <a:r>
              <a:rPr sz="600" spc="27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600" spc="135" dirty="0">
                <a:solidFill>
                  <a:srgbClr val="FBFBFB"/>
                </a:solidFill>
                <a:latin typeface="Arial"/>
                <a:cs typeface="Arial"/>
              </a:rPr>
              <a:t>1</a:t>
            </a:r>
            <a:r>
              <a:rPr sz="600" spc="139" dirty="0">
                <a:solidFill>
                  <a:srgbClr val="FBFBFB"/>
                </a:solidFill>
                <a:latin typeface="Arial"/>
                <a:cs typeface="Arial"/>
              </a:rPr>
              <a:t>1</a:t>
            </a:r>
            <a:r>
              <a:rPr sz="600" spc="31" dirty="0">
                <a:solidFill>
                  <a:srgbClr val="FBFBFB"/>
                </a:solidFill>
                <a:latin typeface="Arial"/>
                <a:cs typeface="Arial"/>
              </a:rPr>
              <a:t>- </a:t>
            </a:r>
            <a:r>
              <a:rPr sz="600" spc="-13" dirty="0">
                <a:solidFill>
                  <a:srgbClr val="FBFBFB"/>
                </a:solidFill>
                <a:latin typeface="Arial"/>
                <a:cs typeface="Arial"/>
              </a:rPr>
              <a:t>GS</a:t>
            </a:r>
            <a:r>
              <a:rPr sz="600" spc="54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BFBFB"/>
                </a:solidFill>
                <a:latin typeface="Arial"/>
                <a:cs typeface="Arial"/>
              </a:rPr>
              <a:t>1</a:t>
            </a:r>
            <a:r>
              <a:rPr sz="600" spc="31" dirty="0">
                <a:solidFill>
                  <a:srgbClr val="FBFBFB"/>
                </a:solidFill>
                <a:latin typeface="Arial"/>
                <a:cs typeface="Arial"/>
              </a:rPr>
              <a:t>3</a:t>
            </a:r>
            <a:r>
              <a:rPr sz="600" dirty="0">
                <a:solidFill>
                  <a:srgbClr val="FBFBFB"/>
                </a:solidFill>
                <a:latin typeface="Arial"/>
                <a:cs typeface="Arial"/>
              </a:rPr>
              <a:t>  </a:t>
            </a:r>
            <a:r>
              <a:rPr sz="600" spc="-54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600" spc="49" dirty="0">
                <a:solidFill>
                  <a:srgbClr val="FBFBFB"/>
                </a:solidFill>
                <a:latin typeface="Arial"/>
                <a:cs typeface="Arial"/>
              </a:rPr>
              <a:t>X</a:t>
            </a:r>
            <a:r>
              <a:rPr sz="600" dirty="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sz="700" spc="40" dirty="0">
                <a:solidFill>
                  <a:srgbClr val="FBFBFB"/>
                </a:solidFill>
                <a:latin typeface="Arial"/>
                <a:cs typeface="Arial"/>
              </a:rPr>
              <a:t>Department</a:t>
            </a:r>
            <a:r>
              <a:rPr sz="700" spc="45" dirty="0">
                <a:solidFill>
                  <a:srgbClr val="FBFBFB"/>
                </a:solidFill>
                <a:latin typeface="Arial"/>
                <a:cs typeface="Arial"/>
              </a:rPr>
              <a:t> of</a:t>
            </a:r>
            <a:r>
              <a:rPr sz="70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700" spc="49" dirty="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sz="700" spc="58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700" spc="22" dirty="0">
                <a:solidFill>
                  <a:srgbClr val="FBFBFB"/>
                </a:solidFill>
                <a:latin typeface="Arial"/>
                <a:cs typeface="Arial"/>
              </a:rPr>
              <a:t>Navy</a:t>
            </a:r>
            <a:r>
              <a:rPr sz="70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700" spc="8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700" spc="22" dirty="0">
                <a:solidFill>
                  <a:srgbClr val="FBFBFB"/>
                </a:solidFill>
                <a:latin typeface="Arial"/>
                <a:cs typeface="Arial"/>
              </a:rPr>
              <a:t>X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2852" y="2242504"/>
            <a:ext cx="75449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76" dirty="0">
                <a:solidFill>
                  <a:srgbClr val="973436"/>
                </a:solidFill>
                <a:latin typeface="Arial"/>
                <a:cs typeface="Arial"/>
              </a:rPr>
              <a:t>X</a:t>
            </a:r>
            <a:r>
              <a:rPr sz="600" spc="22" dirty="0">
                <a:solidFill>
                  <a:srgbClr val="97343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D74B3"/>
                </a:solidFill>
                <a:latin typeface="Arial"/>
                <a:cs typeface="Arial"/>
              </a:rPr>
              <a:t>Remove</a:t>
            </a:r>
            <a:r>
              <a:rPr sz="600" spc="-36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45" dirty="0">
                <a:solidFill>
                  <a:srgbClr val="2D74B3"/>
                </a:solidFill>
                <a:latin typeface="Arial"/>
                <a:cs typeface="Arial"/>
              </a:rPr>
              <a:t>all</a:t>
            </a:r>
            <a:r>
              <a:rPr sz="600" spc="-99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18" dirty="0">
                <a:solidFill>
                  <a:srgbClr val="2D74B3"/>
                </a:solidFill>
                <a:latin typeface="Arial"/>
                <a:cs typeface="Arial"/>
              </a:rPr>
              <a:t>filters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3186" y="1997704"/>
            <a:ext cx="371475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3655011" algn="l"/>
              </a:tabLst>
            </a:pPr>
            <a:r>
              <a:rPr sz="900" u="heavy" spc="4" dirty="0">
                <a:solidFill>
                  <a:srgbClr val="2A2A2A"/>
                </a:solidFill>
                <a:latin typeface="Arial"/>
                <a:cs typeface="Arial"/>
              </a:rPr>
              <a:t>V</a:t>
            </a:r>
            <a:r>
              <a:rPr sz="900" u="heavy" spc="22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900" u="heavy" spc="58" dirty="0">
                <a:solidFill>
                  <a:srgbClr val="2A2A2A"/>
                </a:solidFill>
                <a:latin typeface="Arial"/>
                <a:cs typeface="Arial"/>
              </a:rPr>
              <a:t>ew</a:t>
            </a:r>
            <a:r>
              <a:rPr sz="900" u="heavy" spc="40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900" u="heavy" spc="76" dirty="0">
                <a:solidFill>
                  <a:srgbClr val="2A2A2A"/>
                </a:solidFill>
                <a:latin typeface="Arial"/>
                <a:cs typeface="Arial"/>
              </a:rPr>
              <a:t>ng</a:t>
            </a:r>
            <a:r>
              <a:rPr sz="900" u="heavy" spc="-12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135" dirty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sz="900" u="heavy" spc="-206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228" dirty="0">
                <a:solidFill>
                  <a:srgbClr val="2A2A2A"/>
                </a:solidFill>
                <a:latin typeface="Arial"/>
                <a:cs typeface="Arial"/>
              </a:rPr>
              <a:t>-</a:t>
            </a:r>
            <a:r>
              <a:rPr sz="900" u="heavy" spc="-36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31" dirty="0">
                <a:solidFill>
                  <a:srgbClr val="2A2A2A"/>
                </a:solidFill>
                <a:latin typeface="Arial"/>
                <a:cs typeface="Arial"/>
              </a:rPr>
              <a:t>10</a:t>
            </a:r>
            <a:r>
              <a:rPr sz="900" u="heavy" spc="-126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31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900" u="heavy" spc="2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-328" dirty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r>
              <a:rPr sz="900" u="heavy" spc="54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-9" dirty="0">
                <a:solidFill>
                  <a:srgbClr val="2A2A2A"/>
                </a:solidFill>
                <a:latin typeface="Arial"/>
                <a:cs typeface="Arial"/>
              </a:rPr>
              <a:t>6</a:t>
            </a:r>
            <a:r>
              <a:rPr sz="900" u="heavy" spc="-1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31" dirty="0">
                <a:solidFill>
                  <a:srgbClr val="2A2A2A"/>
                </a:solidFill>
                <a:latin typeface="Arial"/>
                <a:cs typeface="Arial"/>
              </a:rPr>
              <a:t>jobs</a:t>
            </a:r>
            <a:r>
              <a:rPr sz="900" u="heavy" spc="-4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u="heavy" spc="8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6500" u="heavy" spc="2356" dirty="0">
                <a:solidFill>
                  <a:srgbClr val="B14256"/>
                </a:solidFill>
                <a:latin typeface="Times New Roman"/>
                <a:cs typeface="Times New Roman"/>
              </a:rPr>
              <a:t>*</a:t>
            </a:r>
            <a:r>
              <a:rPr sz="6500" u="heavy" dirty="0">
                <a:solidFill>
                  <a:srgbClr val="B14256"/>
                </a:solidFill>
                <a:latin typeface="Times New Roman"/>
                <a:cs typeface="Times New Roman"/>
              </a:rPr>
              <a:t> 	</a:t>
            </a:r>
            <a:endParaRPr sz="65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2124" y="2541907"/>
            <a:ext cx="122728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1111775" algn="l"/>
              </a:tabLst>
            </a:pPr>
            <a:r>
              <a:rPr sz="800" spc="63" dirty="0">
                <a:solidFill>
                  <a:srgbClr val="2A2A2A"/>
                </a:solidFill>
                <a:latin typeface="Arial"/>
                <a:cs typeface="Arial"/>
              </a:rPr>
              <a:t>Sort </a:t>
            </a:r>
            <a:r>
              <a:rPr sz="800" spc="58" dirty="0">
                <a:solidFill>
                  <a:srgbClr val="2A2A2A"/>
                </a:solidFill>
                <a:latin typeface="Arial"/>
                <a:cs typeface="Arial"/>
              </a:rPr>
              <a:t>by</a:t>
            </a:r>
            <a:r>
              <a:rPr sz="8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spc="-27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900" spc="-27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900" spc="9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Re</a:t>
            </a:r>
            <a:r>
              <a:rPr sz="800" spc="-67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evance	</a:t>
            </a:r>
            <a:r>
              <a:rPr sz="900" spc="265" dirty="0">
                <a:solidFill>
                  <a:srgbClr val="2A2A2A"/>
                </a:solidFill>
                <a:latin typeface="Times New Roman"/>
                <a:cs typeface="Times New Roman"/>
              </a:rPr>
              <a:t>v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3067" y="2907490"/>
            <a:ext cx="324773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99" dirty="0">
                <a:solidFill>
                  <a:srgbClr val="3B3B3D"/>
                </a:solidFill>
                <a:latin typeface="Arial"/>
                <a:cs typeface="Arial"/>
              </a:rPr>
              <a:t>"Save</a:t>
            </a:r>
            <a:r>
              <a:rPr sz="800" spc="-90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this</a:t>
            </a:r>
            <a:r>
              <a:rPr sz="800" spc="-6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search.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We'll</a:t>
            </a:r>
            <a:r>
              <a:rPr sz="800" spc="-67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ema</a:t>
            </a:r>
            <a:r>
              <a:rPr sz="800" spc="27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130" dirty="0">
                <a:solidFill>
                  <a:srgbClr val="314256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B3B3D"/>
                </a:solidFill>
                <a:latin typeface="Arial"/>
                <a:cs typeface="Arial"/>
              </a:rPr>
              <a:t>you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ne</a:t>
            </a:r>
            <a:r>
              <a:rPr sz="800" spc="126" dirty="0">
                <a:solidFill>
                  <a:srgbClr val="3B3B3D"/>
                </a:solidFill>
                <a:latin typeface="Arial"/>
                <a:cs typeface="Arial"/>
              </a:rPr>
              <a:t>w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jobs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3B3B3D"/>
                </a:solidFill>
                <a:latin typeface="Arial"/>
                <a:cs typeface="Arial"/>
              </a:rPr>
              <a:t>as</a:t>
            </a:r>
            <a:r>
              <a:rPr sz="800" spc="-8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they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become</a:t>
            </a:r>
            <a:r>
              <a:rPr sz="800" spc="-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avai</a:t>
            </a:r>
            <a:r>
              <a:rPr sz="800" spc="4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40" dirty="0">
                <a:solidFill>
                  <a:srgbClr val="3B3B3D"/>
                </a:solidFill>
                <a:latin typeface="Arial"/>
                <a:cs typeface="Arial"/>
              </a:rPr>
              <a:t>ab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800" spc="126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3068" y="3216579"/>
            <a:ext cx="2007177" cy="6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5"/>
            <a:r>
              <a:rPr sz="1100" spc="-85" dirty="0">
                <a:solidFill>
                  <a:srgbClr val="2D74B3"/>
                </a:solidFill>
                <a:latin typeface="Arial"/>
                <a:cs typeface="Arial"/>
              </a:rPr>
              <a:t>GENERAL</a:t>
            </a:r>
            <a:r>
              <a:rPr sz="1100" spc="54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72" dirty="0">
                <a:solidFill>
                  <a:srgbClr val="2D74B3"/>
                </a:solidFill>
                <a:latin typeface="Arial"/>
                <a:cs typeface="Arial"/>
              </a:rPr>
              <a:t>ENG</a:t>
            </a:r>
            <a:r>
              <a:rPr sz="1100" dirty="0">
                <a:solidFill>
                  <a:srgbClr val="2D74B3"/>
                </a:solidFill>
                <a:latin typeface="Arial"/>
                <a:cs typeface="Arial"/>
              </a:rPr>
              <a:t>I</a:t>
            </a:r>
            <a:r>
              <a:rPr sz="1100" spc="-90" dirty="0">
                <a:solidFill>
                  <a:srgbClr val="2D74B3"/>
                </a:solidFill>
                <a:latin typeface="Arial"/>
                <a:cs typeface="Arial"/>
              </a:rPr>
              <a:t>NEER</a:t>
            </a:r>
            <a:endParaRPr sz="1100" dirty="0">
              <a:latin typeface="Arial"/>
              <a:cs typeface="Arial"/>
            </a:endParaRPr>
          </a:p>
          <a:p>
            <a:pPr marL="23934" marR="4559" indent="-3419">
              <a:lnSpc>
                <a:spcPts val="1256"/>
              </a:lnSpc>
              <a:spcBef>
                <a:spcPts val="31"/>
              </a:spcBef>
            </a:pPr>
            <a:r>
              <a:rPr sz="800" spc="-49" dirty="0">
                <a:solidFill>
                  <a:srgbClr val="3B3B3D"/>
                </a:solidFill>
                <a:latin typeface="Arial"/>
                <a:cs typeface="Arial"/>
              </a:rPr>
              <a:t>U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S</a:t>
            </a:r>
            <a:r>
              <a:rPr sz="800" spc="310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Pacific</a:t>
            </a:r>
            <a:r>
              <a:rPr sz="800" spc="5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02" dirty="0">
                <a:solidFill>
                  <a:srgbClr val="3B3B3D"/>
                </a:solidFill>
                <a:latin typeface="Arial"/>
                <a:cs typeface="Arial"/>
              </a:rPr>
              <a:t>F</a:t>
            </a:r>
            <a:r>
              <a:rPr sz="800" spc="-27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63" dirty="0">
                <a:solidFill>
                  <a:srgbClr val="3B3B3D"/>
                </a:solidFill>
                <a:latin typeface="Arial"/>
                <a:cs typeface="Arial"/>
              </a:rPr>
              <a:t>eet,</a:t>
            </a:r>
            <a:r>
              <a:rPr sz="800" spc="-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67" dirty="0">
                <a:solidFill>
                  <a:srgbClr val="3B3B3D"/>
                </a:solidFill>
                <a:latin typeface="Arial"/>
                <a:cs typeface="Arial"/>
              </a:rPr>
              <a:t>Commander</a:t>
            </a:r>
            <a:r>
              <a:rPr sz="800" spc="9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02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94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67" dirty="0">
                <a:solidFill>
                  <a:srgbClr val="3B3B3D"/>
                </a:solidFill>
                <a:latin typeface="Arial"/>
                <a:cs typeface="Arial"/>
              </a:rPr>
              <a:t>Ch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49" dirty="0">
                <a:solidFill>
                  <a:srgbClr val="3B3B3D"/>
                </a:solidFill>
                <a:latin typeface="Arial"/>
                <a:cs typeface="Arial"/>
              </a:rPr>
              <a:t>ef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of</a:t>
            </a:r>
            <a:r>
              <a:rPr sz="800" spc="-7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the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Navy</a:t>
            </a:r>
            <a:endParaRPr sz="800" dirty="0">
              <a:latin typeface="Arial"/>
              <a:cs typeface="Arial"/>
            </a:endParaRPr>
          </a:p>
          <a:p>
            <a:pPr marL="11397">
              <a:spcBef>
                <a:spcPts val="211"/>
              </a:spcBef>
            </a:pPr>
            <a:r>
              <a:rPr sz="800" spc="224" dirty="0">
                <a:solidFill>
                  <a:srgbClr val="38B8DB"/>
                </a:solidFill>
                <a:latin typeface="Arial"/>
                <a:cs typeface="Arial"/>
              </a:rPr>
              <a:t>9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Yokosuka,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Japan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27407" y="3148286"/>
            <a:ext cx="506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i="1" spc="-148" dirty="0">
                <a:solidFill>
                  <a:srgbClr val="F4BA46"/>
                </a:solidFill>
                <a:latin typeface="Arial"/>
                <a:cs typeface="Arial"/>
              </a:rPr>
              <a:t>'&lt;C:l</a:t>
            </a:r>
            <a:r>
              <a:rPr sz="800" i="1" spc="81" dirty="0">
                <a:solidFill>
                  <a:srgbClr val="F4BA46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2D74B3"/>
                </a:solidFill>
                <a:latin typeface="Arial"/>
                <a:cs typeface="Arial"/>
              </a:rPr>
              <a:t>Save</a:t>
            </a:r>
            <a:r>
              <a:rPr sz="600" spc="-54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2D74B3"/>
                </a:solidFill>
                <a:latin typeface="Arial"/>
                <a:cs typeface="Arial"/>
              </a:rPr>
              <a:t>Job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22264" y="3400748"/>
            <a:ext cx="1220932" cy="40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22" dirty="0">
                <a:solidFill>
                  <a:srgbClr val="646975"/>
                </a:solidFill>
                <a:latin typeface="Arial"/>
                <a:cs typeface="Arial"/>
              </a:rPr>
              <a:t>Starting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646975"/>
                </a:solidFill>
                <a:latin typeface="Arial"/>
                <a:cs typeface="Arial"/>
              </a:rPr>
              <a:t>at</a:t>
            </a:r>
            <a:r>
              <a:rPr sz="800" spc="-67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4" dirty="0">
                <a:solidFill>
                  <a:srgbClr val="646975"/>
                </a:solidFill>
                <a:latin typeface="Arial"/>
                <a:cs typeface="Arial"/>
              </a:rPr>
              <a:t>$64</a:t>
            </a:r>
            <a:r>
              <a:rPr sz="800" spc="-54" dirty="0">
                <a:solidFill>
                  <a:srgbClr val="646975"/>
                </a:solidFill>
                <a:latin typeface="Arial"/>
                <a:cs typeface="Arial"/>
              </a:rPr>
              <a:t>,</a:t>
            </a:r>
            <a:r>
              <a:rPr sz="800" dirty="0">
                <a:solidFill>
                  <a:srgbClr val="646975"/>
                </a:solidFill>
                <a:latin typeface="Arial"/>
                <a:cs typeface="Arial"/>
              </a:rPr>
              <a:t>813</a:t>
            </a:r>
            <a:r>
              <a:rPr sz="800" spc="-36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(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GS </a:t>
            </a:r>
            <a:r>
              <a:rPr sz="800" spc="-31" dirty="0">
                <a:solidFill>
                  <a:srgbClr val="646975"/>
                </a:solidFill>
                <a:latin typeface="Times New Roman"/>
                <a:cs typeface="Times New Roman"/>
              </a:rPr>
              <a:t>1</a:t>
            </a:r>
            <a:r>
              <a:rPr sz="800" spc="-4" dirty="0">
                <a:solidFill>
                  <a:srgbClr val="646975"/>
                </a:solidFill>
                <a:latin typeface="Times New Roman"/>
                <a:cs typeface="Times New Roman"/>
              </a:rPr>
              <a:t>2)</a:t>
            </a:r>
            <a:endParaRPr sz="800" dirty="0">
              <a:latin typeface="Times New Roman"/>
              <a:cs typeface="Times New Roman"/>
            </a:endParaRPr>
          </a:p>
          <a:p>
            <a:pPr marL="17665">
              <a:spcBef>
                <a:spcPts val="328"/>
              </a:spcBef>
            </a:pPr>
            <a:r>
              <a:rPr sz="800" spc="13" dirty="0">
                <a:solidFill>
                  <a:srgbClr val="646975"/>
                </a:solidFill>
                <a:latin typeface="Arial"/>
                <a:cs typeface="Arial"/>
              </a:rPr>
              <a:t>Permanent</a:t>
            </a:r>
            <a:r>
              <a:rPr sz="800" spc="-22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646975"/>
                </a:solidFill>
                <a:latin typeface="Arial"/>
                <a:cs typeface="Arial"/>
              </a:rPr>
              <a:t>•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646975"/>
                </a:solidFill>
                <a:latin typeface="Arial"/>
                <a:cs typeface="Arial"/>
              </a:rPr>
              <a:t>Ful</a:t>
            </a:r>
            <a:r>
              <a:rPr sz="800" spc="-121" dirty="0">
                <a:solidFill>
                  <a:srgbClr val="646975"/>
                </a:solidFill>
                <a:latin typeface="Arial"/>
                <a:cs typeface="Arial"/>
              </a:rPr>
              <a:t>l</a:t>
            </a:r>
            <a:r>
              <a:rPr sz="800" spc="18" dirty="0">
                <a:solidFill>
                  <a:srgbClr val="646975"/>
                </a:solidFill>
                <a:latin typeface="Arial"/>
                <a:cs typeface="Arial"/>
              </a:rPr>
              <a:t>-T</a:t>
            </a:r>
            <a:r>
              <a:rPr sz="800" spc="-13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646975"/>
                </a:solidFill>
                <a:latin typeface="Arial"/>
                <a:cs typeface="Arial"/>
              </a:rPr>
              <a:t>me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067" y="4047432"/>
            <a:ext cx="157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350" dirty="0">
                <a:solidFill>
                  <a:srgbClr val="F4BA46"/>
                </a:solidFill>
                <a:latin typeface="Times New Roman"/>
                <a:cs typeface="Times New Roman"/>
              </a:rPr>
              <a:t>0</a:t>
            </a:r>
            <a:r>
              <a:rPr sz="1000" spc="-153" dirty="0">
                <a:solidFill>
                  <a:srgbClr val="F4BA46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646975"/>
                </a:solidFill>
                <a:latin typeface="Times New Roman"/>
                <a:cs typeface="Times New Roman"/>
              </a:rPr>
              <a:t>Open</a:t>
            </a:r>
            <a:r>
              <a:rPr sz="800" i="1" spc="-85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i="1" spc="58" dirty="0">
                <a:solidFill>
                  <a:srgbClr val="646975"/>
                </a:solidFill>
                <a:latin typeface="Times New Roman"/>
                <a:cs typeface="Times New Roman"/>
              </a:rPr>
              <a:t>0</a:t>
            </a:r>
            <a:r>
              <a:rPr sz="800" i="1" spc="-121" dirty="0">
                <a:solidFill>
                  <a:srgbClr val="646975"/>
                </a:solidFill>
                <a:latin typeface="Times New Roman"/>
                <a:cs typeface="Times New Roman"/>
              </a:rPr>
              <a:t>8</a:t>
            </a:r>
            <a:r>
              <a:rPr sz="800" i="1" spc="31" dirty="0">
                <a:solidFill>
                  <a:srgbClr val="646975"/>
                </a:solidFill>
                <a:latin typeface="Times New Roman"/>
                <a:cs typeface="Times New Roman"/>
              </a:rPr>
              <a:t>/01/2017</a:t>
            </a:r>
            <a:r>
              <a:rPr sz="800" i="1" spc="67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i="1" spc="63" dirty="0">
                <a:solidFill>
                  <a:srgbClr val="646975"/>
                </a:solidFill>
                <a:latin typeface="Times New Roman"/>
                <a:cs typeface="Times New Roman"/>
              </a:rPr>
              <a:t>to</a:t>
            </a:r>
            <a:r>
              <a:rPr sz="800" i="1" spc="-94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i="1" spc="40" dirty="0">
                <a:solidFill>
                  <a:srgbClr val="646975"/>
                </a:solidFill>
                <a:latin typeface="Times New Roman"/>
                <a:cs typeface="Times New Roman"/>
              </a:rPr>
              <a:t>08/</a:t>
            </a:r>
            <a:r>
              <a:rPr sz="800" i="1" spc="-36" dirty="0">
                <a:solidFill>
                  <a:srgbClr val="646975"/>
                </a:solidFill>
                <a:latin typeface="Times New Roman"/>
                <a:cs typeface="Times New Roman"/>
              </a:rPr>
              <a:t>1</a:t>
            </a:r>
            <a:r>
              <a:rPr sz="800" i="1" spc="-58" dirty="0">
                <a:solidFill>
                  <a:srgbClr val="646975"/>
                </a:solidFill>
                <a:latin typeface="Times New Roman"/>
                <a:cs typeface="Times New Roman"/>
              </a:rPr>
              <a:t>5</a:t>
            </a:r>
            <a:r>
              <a:rPr sz="800" i="1" spc="36" dirty="0">
                <a:solidFill>
                  <a:srgbClr val="646975"/>
                </a:solidFill>
                <a:latin typeface="Times New Roman"/>
                <a:cs typeface="Times New Roman"/>
              </a:rPr>
              <a:t>/2017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3068" y="4426812"/>
            <a:ext cx="2297545" cy="818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83"/>
            <a:r>
              <a:rPr sz="1100" spc="-94" dirty="0">
                <a:solidFill>
                  <a:srgbClr val="2D74B3"/>
                </a:solidFill>
                <a:latin typeface="Arial"/>
                <a:cs typeface="Arial"/>
              </a:rPr>
              <a:t>NEW</a:t>
            </a:r>
            <a:r>
              <a:rPr sz="1100" spc="18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81" dirty="0">
                <a:solidFill>
                  <a:srgbClr val="2D74B3"/>
                </a:solidFill>
                <a:latin typeface="Arial"/>
                <a:cs typeface="Arial"/>
              </a:rPr>
              <a:t>PARENT</a:t>
            </a:r>
            <a:r>
              <a:rPr sz="1100" spc="-45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67" dirty="0">
                <a:solidFill>
                  <a:srgbClr val="2D74B3"/>
                </a:solidFill>
                <a:latin typeface="Arial"/>
                <a:cs typeface="Arial"/>
              </a:rPr>
              <a:t>SUPPORT</a:t>
            </a:r>
            <a:r>
              <a:rPr sz="1100" spc="49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1100" spc="-63" dirty="0">
                <a:solidFill>
                  <a:srgbClr val="2D74B3"/>
                </a:solidFill>
                <a:latin typeface="Arial"/>
                <a:cs typeface="Arial"/>
              </a:rPr>
              <a:t>SPECIALIST</a:t>
            </a:r>
            <a:endParaRPr sz="1100" dirty="0">
              <a:latin typeface="Arial"/>
              <a:cs typeface="Arial"/>
            </a:endParaRPr>
          </a:p>
          <a:p>
            <a:pPr marL="23934" marR="654187" indent="-6838">
              <a:lnSpc>
                <a:spcPts val="1256"/>
              </a:lnSpc>
              <a:spcBef>
                <a:spcPts val="31"/>
              </a:spcBef>
            </a:pPr>
            <a:r>
              <a:rPr sz="800" spc="54" dirty="0">
                <a:solidFill>
                  <a:srgbClr val="3B3B3D"/>
                </a:solidFill>
                <a:latin typeface="Arial"/>
                <a:cs typeface="Arial"/>
              </a:rPr>
              <a:t>Commander,</a:t>
            </a:r>
            <a:r>
              <a:rPr sz="800" spc="9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49" dirty="0">
                <a:solidFill>
                  <a:srgbClr val="3B3B3D"/>
                </a:solidFill>
                <a:latin typeface="Arial"/>
                <a:cs typeface="Arial"/>
              </a:rPr>
              <a:t>Navy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81" dirty="0">
                <a:solidFill>
                  <a:srgbClr val="3B3B3D"/>
                </a:solidFill>
                <a:latin typeface="Arial"/>
                <a:cs typeface="Arial"/>
              </a:rPr>
              <a:t>Instal</a:t>
            </a:r>
            <a:r>
              <a:rPr sz="800" spc="-27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108" dirty="0">
                <a:solidFill>
                  <a:srgbClr val="3B3B3D"/>
                </a:solidFill>
                <a:latin typeface="Arial"/>
                <a:cs typeface="Arial"/>
              </a:rPr>
              <a:t>at</a:t>
            </a:r>
            <a:r>
              <a:rPr sz="800" spc="40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3B3B3D"/>
                </a:solidFill>
                <a:latin typeface="Arial"/>
                <a:cs typeface="Arial"/>
              </a:rPr>
              <a:t>ons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Department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of</a:t>
            </a:r>
            <a:r>
              <a:rPr sz="800" spc="-7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the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Navy</a:t>
            </a:r>
            <a:endParaRPr sz="800" dirty="0">
              <a:latin typeface="Arial"/>
              <a:cs typeface="Arial"/>
            </a:endParaRPr>
          </a:p>
          <a:p>
            <a:pPr marL="11397">
              <a:spcBef>
                <a:spcPts val="211"/>
              </a:spcBef>
            </a:pPr>
            <a:r>
              <a:rPr sz="800" spc="188" dirty="0">
                <a:solidFill>
                  <a:srgbClr val="38B8DB"/>
                </a:solidFill>
                <a:latin typeface="Arial"/>
                <a:cs typeface="Arial"/>
              </a:rPr>
              <a:t>9</a:t>
            </a:r>
            <a:r>
              <a:rPr sz="800" spc="-130" dirty="0">
                <a:solidFill>
                  <a:srgbClr val="38B8DB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Sasebo,</a:t>
            </a:r>
            <a:r>
              <a:rPr sz="800" spc="-27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Japan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7407" y="4361650"/>
            <a:ext cx="506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i="1" spc="-148" dirty="0">
                <a:solidFill>
                  <a:srgbClr val="F4BA46"/>
                </a:solidFill>
                <a:latin typeface="Arial"/>
                <a:cs typeface="Arial"/>
              </a:rPr>
              <a:t>'&lt;C:l</a:t>
            </a:r>
            <a:r>
              <a:rPr sz="800" i="1" spc="81" dirty="0">
                <a:solidFill>
                  <a:srgbClr val="F4BA46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2D74B3"/>
                </a:solidFill>
                <a:latin typeface="Arial"/>
                <a:cs typeface="Arial"/>
              </a:rPr>
              <a:t>Save</a:t>
            </a:r>
            <a:r>
              <a:rPr sz="600" spc="-54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2D74B3"/>
                </a:solidFill>
                <a:latin typeface="Arial"/>
                <a:cs typeface="Arial"/>
              </a:rPr>
              <a:t>Job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22264" y="4610984"/>
            <a:ext cx="1223818" cy="494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65" marR="4559" indent="-6838">
              <a:lnSpc>
                <a:spcPct val="133800"/>
              </a:lnSpc>
            </a:pPr>
            <a:r>
              <a:rPr sz="800" spc="22" dirty="0">
                <a:solidFill>
                  <a:srgbClr val="646975"/>
                </a:solidFill>
                <a:latin typeface="Arial"/>
                <a:cs typeface="Arial"/>
              </a:rPr>
              <a:t>Starting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646975"/>
                </a:solidFill>
                <a:latin typeface="Arial"/>
                <a:cs typeface="Arial"/>
              </a:rPr>
              <a:t>at</a:t>
            </a:r>
            <a:r>
              <a:rPr sz="800" spc="-67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18" dirty="0">
                <a:solidFill>
                  <a:srgbClr val="646975"/>
                </a:solidFill>
                <a:latin typeface="Times New Roman"/>
                <a:cs typeface="Times New Roman"/>
              </a:rPr>
              <a:t>$52,329</a:t>
            </a:r>
            <a:r>
              <a:rPr sz="800" spc="-31" dirty="0">
                <a:solidFill>
                  <a:srgbClr val="646975"/>
                </a:solidFill>
                <a:latin typeface="Times New Roman"/>
                <a:cs typeface="Times New Roman"/>
              </a:rPr>
              <a:t> 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(</a:t>
            </a:r>
            <a:r>
              <a:rPr sz="800" spc="-45" dirty="0">
                <a:solidFill>
                  <a:srgbClr val="646975"/>
                </a:solidFill>
                <a:latin typeface="Arial"/>
                <a:cs typeface="Arial"/>
              </a:rPr>
              <a:t>GS </a:t>
            </a:r>
            <a:r>
              <a:rPr sz="800" spc="90" dirty="0">
                <a:solidFill>
                  <a:srgbClr val="646975"/>
                </a:solidFill>
                <a:latin typeface="Arial"/>
                <a:cs typeface="Arial"/>
              </a:rPr>
              <a:t>1</a:t>
            </a:r>
            <a:r>
              <a:rPr sz="800" spc="-121" dirty="0">
                <a:solidFill>
                  <a:srgbClr val="646975"/>
                </a:solidFill>
                <a:latin typeface="Arial"/>
                <a:cs typeface="Arial"/>
              </a:rPr>
              <a:t>1</a:t>
            </a:r>
            <a:r>
              <a:rPr sz="800" spc="-13" dirty="0">
                <a:solidFill>
                  <a:srgbClr val="646975"/>
                </a:solidFill>
                <a:latin typeface="Arial"/>
                <a:cs typeface="Arial"/>
              </a:rPr>
              <a:t>) </a:t>
            </a:r>
            <a:r>
              <a:rPr sz="800" spc="13" dirty="0">
                <a:solidFill>
                  <a:srgbClr val="646975"/>
                </a:solidFill>
                <a:latin typeface="Arial"/>
                <a:cs typeface="Arial"/>
              </a:rPr>
              <a:t>Permanent</a:t>
            </a:r>
            <a:r>
              <a:rPr sz="800" spc="-22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9" dirty="0">
                <a:solidFill>
                  <a:srgbClr val="646975"/>
                </a:solidFill>
                <a:latin typeface="Arial"/>
                <a:cs typeface="Arial"/>
              </a:rPr>
              <a:t>•</a:t>
            </a:r>
            <a:r>
              <a:rPr sz="800" spc="-18" dirty="0">
                <a:solidFill>
                  <a:srgbClr val="646975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646975"/>
                </a:solidFill>
                <a:latin typeface="Arial"/>
                <a:cs typeface="Arial"/>
              </a:rPr>
              <a:t>Ful</a:t>
            </a:r>
            <a:r>
              <a:rPr sz="800" spc="-121" dirty="0">
                <a:solidFill>
                  <a:srgbClr val="646975"/>
                </a:solidFill>
                <a:latin typeface="Arial"/>
                <a:cs typeface="Arial"/>
              </a:rPr>
              <a:t>l</a:t>
            </a:r>
            <a:r>
              <a:rPr sz="800" spc="18" dirty="0">
                <a:solidFill>
                  <a:srgbClr val="646975"/>
                </a:solidFill>
                <a:latin typeface="Arial"/>
                <a:cs typeface="Arial"/>
              </a:rPr>
              <a:t>-T</a:t>
            </a:r>
            <a:r>
              <a:rPr sz="800" spc="-13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800" spc="58" dirty="0">
                <a:solidFill>
                  <a:srgbClr val="646975"/>
                </a:solidFill>
                <a:latin typeface="Arial"/>
                <a:cs typeface="Arial"/>
              </a:rPr>
              <a:t>me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81232" y="2002914"/>
            <a:ext cx="2018145" cy="269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97" marR="4559" indent="-149870">
              <a:lnSpc>
                <a:spcPct val="102600"/>
              </a:lnSpc>
            </a:pPr>
            <a:r>
              <a:rPr sz="1000" spc="99" dirty="0">
                <a:solidFill>
                  <a:srgbClr val="3B3B3D"/>
                </a:solidFill>
                <a:latin typeface="Arial"/>
                <a:cs typeface="Arial"/>
              </a:rPr>
              <a:t>&amp;</a:t>
            </a:r>
            <a:r>
              <a:rPr sz="1000" spc="112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3B3B3D"/>
                </a:solidFill>
                <a:latin typeface="Arial"/>
                <a:cs typeface="Arial"/>
              </a:rPr>
              <a:t>Yo</a:t>
            </a:r>
            <a:r>
              <a:rPr sz="700" spc="-13" dirty="0">
                <a:solidFill>
                  <a:srgbClr val="3B3B3D"/>
                </a:solidFill>
                <a:latin typeface="Arial"/>
                <a:cs typeface="Arial"/>
              </a:rPr>
              <a:t>u</a:t>
            </a:r>
            <a:r>
              <a:rPr sz="700" spc="40" dirty="0">
                <a:solidFill>
                  <a:srgbClr val="4F5256"/>
                </a:solidFill>
                <a:latin typeface="Arial"/>
                <a:cs typeface="Arial"/>
              </a:rPr>
              <a:t>'</a:t>
            </a:r>
            <a:r>
              <a:rPr sz="700" spc="18" dirty="0">
                <a:solidFill>
                  <a:srgbClr val="3B3B3D"/>
                </a:solidFill>
                <a:latin typeface="Arial"/>
                <a:cs typeface="Arial"/>
              </a:rPr>
              <a:t>re</a:t>
            </a:r>
            <a:r>
              <a:rPr sz="700" spc="-102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18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700" spc="-63" dirty="0">
                <a:solidFill>
                  <a:srgbClr val="3B3B3D"/>
                </a:solidFill>
                <a:latin typeface="Arial"/>
                <a:cs typeface="Arial"/>
              </a:rPr>
              <a:t>o</a:t>
            </a:r>
            <a:r>
              <a:rPr sz="700" spc="-197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700" spc="22" dirty="0">
                <a:solidFill>
                  <a:srgbClr val="3B3B3D"/>
                </a:solidFill>
                <a:latin typeface="Arial"/>
                <a:cs typeface="Arial"/>
              </a:rPr>
              <a:t>on</a:t>
            </a:r>
            <a:r>
              <a:rPr sz="700" spc="-54" dirty="0">
                <a:solidFill>
                  <a:srgbClr val="3B3B3D"/>
                </a:solidFill>
                <a:latin typeface="Arial"/>
                <a:cs typeface="Arial"/>
              </a:rPr>
              <a:t>g</a:t>
            </a:r>
            <a:r>
              <a:rPr sz="700" spc="13" dirty="0">
                <a:solidFill>
                  <a:srgbClr val="3B3B3D"/>
                </a:solidFill>
                <a:latin typeface="Arial"/>
                <a:cs typeface="Arial"/>
              </a:rPr>
              <a:t>er</a:t>
            </a:r>
            <a:r>
              <a:rPr sz="700" spc="-90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13" dirty="0">
                <a:solidFill>
                  <a:srgbClr val="3B3B3D"/>
                </a:solidFill>
                <a:latin typeface="Arial"/>
                <a:cs typeface="Arial"/>
              </a:rPr>
              <a:t>us</a:t>
            </a:r>
            <a:r>
              <a:rPr sz="700" spc="-49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700" spc="45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700" spc="54" dirty="0">
                <a:solidFill>
                  <a:srgbClr val="3B3B3D"/>
                </a:solidFill>
                <a:latin typeface="Arial"/>
                <a:cs typeface="Arial"/>
              </a:rPr>
              <a:t>g</a:t>
            </a:r>
            <a:r>
              <a:rPr sz="700" spc="40" dirty="0">
                <a:solidFill>
                  <a:srgbClr val="3B3B3D"/>
                </a:solidFill>
                <a:latin typeface="Arial"/>
                <a:cs typeface="Arial"/>
              </a:rPr>
              <a:t>fi</a:t>
            </a:r>
            <a:r>
              <a:rPr sz="700" spc="-22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700" dirty="0">
                <a:solidFill>
                  <a:srgbClr val="3B3B3D"/>
                </a:solidFill>
                <a:latin typeface="Arial"/>
                <a:cs typeface="Arial"/>
              </a:rPr>
              <a:t>ters</a:t>
            </a:r>
            <a:r>
              <a:rPr sz="700" spc="-8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13" dirty="0">
                <a:solidFill>
                  <a:srgbClr val="3B3B3D"/>
                </a:solidFill>
                <a:latin typeface="Arial"/>
                <a:cs typeface="Arial"/>
              </a:rPr>
              <a:t>from</a:t>
            </a:r>
            <a:r>
              <a:rPr sz="700" spc="-90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9" dirty="0">
                <a:solidFill>
                  <a:srgbClr val="3B3B3D"/>
                </a:solidFill>
                <a:latin typeface="Arial"/>
                <a:cs typeface="Arial"/>
              </a:rPr>
              <a:t>your</a:t>
            </a:r>
            <a:r>
              <a:rPr sz="700" spc="-3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31" dirty="0">
                <a:solidFill>
                  <a:srgbClr val="3B3B3D"/>
                </a:solidFill>
                <a:latin typeface="Arial"/>
                <a:cs typeface="Arial"/>
              </a:rPr>
              <a:t>profi</a:t>
            </a:r>
            <a:r>
              <a:rPr sz="700" spc="-81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700" spc="22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700" spc="-112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18" dirty="0">
                <a:solidFill>
                  <a:srgbClr val="3B3B3D"/>
                </a:solidFill>
                <a:latin typeface="Arial"/>
                <a:cs typeface="Arial"/>
              </a:rPr>
              <a:t>for</a:t>
            </a:r>
            <a:r>
              <a:rPr sz="700" spc="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3B3B3D"/>
                </a:solidFill>
                <a:latin typeface="Arial"/>
                <a:cs typeface="Arial"/>
              </a:rPr>
              <a:t>th</a:t>
            </a:r>
            <a:r>
              <a:rPr sz="700" spc="-9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700" spc="85" dirty="0">
                <a:solidFill>
                  <a:srgbClr val="3B3B3D"/>
                </a:solidFill>
                <a:latin typeface="Arial"/>
                <a:cs typeface="Arial"/>
              </a:rPr>
              <a:t>s</a:t>
            </a:r>
            <a:r>
              <a:rPr sz="700" spc="-13" dirty="0">
                <a:solidFill>
                  <a:srgbClr val="3B3B3D"/>
                </a:solidFill>
                <a:latin typeface="Arial"/>
                <a:cs typeface="Arial"/>
              </a:rPr>
              <a:t>searc</a:t>
            </a:r>
            <a:r>
              <a:rPr sz="700" spc="-45" dirty="0">
                <a:solidFill>
                  <a:srgbClr val="3B3B3D"/>
                </a:solidFill>
                <a:latin typeface="Arial"/>
                <a:cs typeface="Arial"/>
              </a:rPr>
              <a:t>h</a:t>
            </a:r>
            <a:r>
              <a:rPr sz="700" spc="292" dirty="0">
                <a:solidFill>
                  <a:srgbClr val="4F5256"/>
                </a:solidFill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19660" y="2572878"/>
            <a:ext cx="59516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94" dirty="0">
                <a:solidFill>
                  <a:srgbClr val="2D74B3"/>
                </a:solidFill>
                <a:latin typeface="Arial"/>
                <a:cs typeface="Arial"/>
              </a:rPr>
              <a:t>Top</a:t>
            </a:r>
            <a:r>
              <a:rPr sz="800" spc="49" dirty="0">
                <a:solidFill>
                  <a:srgbClr val="2D74B3"/>
                </a:solidFill>
                <a:latin typeface="Arial"/>
                <a:cs typeface="Arial"/>
              </a:rPr>
              <a:t> </a:t>
            </a:r>
            <a:r>
              <a:rPr sz="800" spc="102" dirty="0">
                <a:solidFill>
                  <a:srgbClr val="2D74B3"/>
                </a:solidFill>
                <a:latin typeface="Arial"/>
                <a:cs typeface="Arial"/>
              </a:rPr>
              <a:t>filters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12639" y="2552950"/>
            <a:ext cx="509732" cy="246221"/>
          </a:xfrm>
          <a:prstGeom prst="rect">
            <a:avLst/>
          </a:prstGeom>
          <a:solidFill>
            <a:srgbClr val="365B90"/>
          </a:solidFill>
        </p:spPr>
        <p:txBody>
          <a:bodyPr vert="horz" wrap="square" lIns="0" tIns="0" rIns="0" bIns="0" rtlCol="0">
            <a:spAutoFit/>
          </a:bodyPr>
          <a:lstStyle/>
          <a:p>
            <a:pPr marL="6838"/>
            <a:r>
              <a:rPr sz="800" dirty="0">
                <a:solidFill>
                  <a:srgbClr val="E9EDF0"/>
                </a:solidFill>
                <a:latin typeface="Arial"/>
                <a:cs typeface="Arial"/>
              </a:rPr>
              <a:t>More</a:t>
            </a:r>
            <a:r>
              <a:rPr sz="800" spc="-90" dirty="0">
                <a:solidFill>
                  <a:srgbClr val="E9EDF0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E9EDF0"/>
                </a:solidFill>
                <a:latin typeface="Arial"/>
                <a:cs typeface="Arial"/>
              </a:rPr>
              <a:t>filters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23117" y="2982543"/>
            <a:ext cx="6592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130" dirty="0">
                <a:solidFill>
                  <a:srgbClr val="314256"/>
                </a:solidFill>
                <a:latin typeface="Arial"/>
                <a:cs typeface="Arial"/>
              </a:rPr>
              <a:t>Hir</a:t>
            </a:r>
            <a:r>
              <a:rPr sz="800" spc="54" dirty="0">
                <a:solidFill>
                  <a:srgbClr val="314256"/>
                </a:solidFill>
                <a:latin typeface="Arial"/>
                <a:cs typeface="Arial"/>
              </a:rPr>
              <a:t>i</a:t>
            </a:r>
            <a:r>
              <a:rPr sz="800" spc="153" dirty="0">
                <a:solidFill>
                  <a:srgbClr val="314256"/>
                </a:solidFill>
                <a:latin typeface="Arial"/>
                <a:cs typeface="Arial"/>
              </a:rPr>
              <a:t>ng</a:t>
            </a:r>
            <a:r>
              <a:rPr sz="800" spc="-13" dirty="0">
                <a:solidFill>
                  <a:srgbClr val="314256"/>
                </a:solidFill>
                <a:latin typeface="Arial"/>
                <a:cs typeface="Arial"/>
              </a:rPr>
              <a:t> </a:t>
            </a:r>
            <a:r>
              <a:rPr sz="800" spc="121" dirty="0">
                <a:solidFill>
                  <a:srgbClr val="314256"/>
                </a:solidFill>
                <a:latin typeface="Arial"/>
                <a:cs typeface="Arial"/>
              </a:rPr>
              <a:t>path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14308" y="2969733"/>
            <a:ext cx="29960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112" dirty="0">
                <a:solidFill>
                  <a:srgbClr val="2D74B3"/>
                </a:solidFill>
                <a:latin typeface="Arial"/>
                <a:cs typeface="Arial"/>
              </a:rPr>
              <a:t>9He</a:t>
            </a:r>
            <a:r>
              <a:rPr sz="700" spc="18" dirty="0">
                <a:solidFill>
                  <a:srgbClr val="2D74B3"/>
                </a:solidFill>
                <a:latin typeface="Arial"/>
                <a:cs typeface="Arial"/>
              </a:rPr>
              <a:t>lp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07008" y="3216991"/>
            <a:ext cx="1488209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2900" b="1" spc="157" dirty="0">
                <a:solidFill>
                  <a:srgbClr val="38B8DB"/>
                </a:solidFill>
                <a:latin typeface="Times New Roman"/>
                <a:cs typeface="Times New Roman"/>
              </a:rPr>
              <a:t>a</a:t>
            </a:r>
            <a:r>
              <a:rPr sz="2900" b="1" spc="-471" dirty="0">
                <a:solidFill>
                  <a:srgbClr val="38B8DB"/>
                </a:solidFill>
                <a:latin typeface="Times New Roman"/>
                <a:cs typeface="Times New Roman"/>
              </a:rPr>
              <a:t> </a:t>
            </a:r>
            <a:r>
              <a:rPr sz="800" spc="4" dirty="0">
                <a:solidFill>
                  <a:srgbClr val="3B3B3D"/>
                </a:solidFill>
                <a:latin typeface="Arial"/>
                <a:cs typeface="Arial"/>
              </a:rPr>
              <a:t>Open</a:t>
            </a:r>
            <a:r>
              <a:rPr sz="800" spc="-13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to</a:t>
            </a:r>
            <a:r>
              <a:rPr sz="800" spc="-4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the</a:t>
            </a:r>
            <a:r>
              <a:rPr sz="800" spc="-1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7" dirty="0">
                <a:solidFill>
                  <a:srgbClr val="3B3B3D"/>
                </a:solidFill>
                <a:latin typeface="Arial"/>
                <a:cs typeface="Arial"/>
              </a:rPr>
              <a:t>pu</a:t>
            </a:r>
            <a:r>
              <a:rPr sz="800" spc="90" dirty="0">
                <a:solidFill>
                  <a:srgbClr val="3B3B3D"/>
                </a:solidFill>
                <a:latin typeface="Arial"/>
                <a:cs typeface="Arial"/>
              </a:rPr>
              <a:t>b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4F5256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c</a:t>
            </a:r>
            <a:r>
              <a:rPr sz="800" spc="-1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600" spc="-9" dirty="0">
                <a:solidFill>
                  <a:srgbClr val="7B7E87"/>
                </a:solidFill>
                <a:latin typeface="Arial"/>
                <a:cs typeface="Arial"/>
              </a:rPr>
              <a:t>(25)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07009" y="3541705"/>
            <a:ext cx="1847850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lnSpc>
                <a:spcPts val="1880"/>
              </a:lnSpc>
            </a:pPr>
            <a:r>
              <a:rPr sz="2000" b="1" spc="171" dirty="0">
                <a:solidFill>
                  <a:srgbClr val="2D74B3"/>
                </a:solidFill>
                <a:latin typeface="Times New Roman"/>
                <a:cs typeface="Times New Roman"/>
              </a:rPr>
              <a:t>a</a:t>
            </a:r>
            <a:r>
              <a:rPr sz="2000" b="1" spc="-36" dirty="0">
                <a:solidFill>
                  <a:srgbClr val="2D74B3"/>
                </a:solidFill>
                <a:latin typeface="Times New Roman"/>
                <a:cs typeface="Times New Roman"/>
              </a:rPr>
              <a:t> </a:t>
            </a:r>
            <a:r>
              <a:rPr sz="1900" b="1" spc="228" dirty="0">
                <a:solidFill>
                  <a:srgbClr val="314256"/>
                </a:solidFill>
                <a:latin typeface="Arial"/>
                <a:cs typeface="Arial"/>
              </a:rPr>
              <a:t>fi</a:t>
            </a:r>
            <a:r>
              <a:rPr sz="1900" b="1" spc="-283" dirty="0">
                <a:solidFill>
                  <a:srgbClr val="314256"/>
                </a:solidFill>
                <a:latin typeface="Arial"/>
                <a:cs typeface="Arial"/>
              </a:rPr>
              <a:t> 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Fe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d</a:t>
            </a:r>
            <a:r>
              <a:rPr sz="800" spc="22" dirty="0">
                <a:solidFill>
                  <a:srgbClr val="4F5256"/>
                </a:solidFill>
                <a:latin typeface="Arial"/>
                <a:cs typeface="Arial"/>
              </a:rPr>
              <a:t>e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ral</a:t>
            </a:r>
            <a:r>
              <a:rPr sz="800" spc="-85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4F5256"/>
                </a:solidFill>
                <a:latin typeface="Arial"/>
                <a:cs typeface="Arial"/>
              </a:rPr>
              <a:t>e</a:t>
            </a:r>
            <a:r>
              <a:rPr sz="800" spc="81" dirty="0">
                <a:solidFill>
                  <a:srgbClr val="3B3B3D"/>
                </a:solidFill>
                <a:latin typeface="Arial"/>
                <a:cs typeface="Arial"/>
              </a:rPr>
              <a:t>mp</a:t>
            </a:r>
            <a:r>
              <a:rPr sz="800" spc="-22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oy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800" spc="-27" dirty="0">
                <a:solidFill>
                  <a:srgbClr val="4F5256"/>
                </a:solidFill>
                <a:latin typeface="Arial"/>
                <a:cs typeface="Arial"/>
              </a:rPr>
              <a:t>e</a:t>
            </a:r>
            <a:r>
              <a:rPr sz="800" spc="-13" dirty="0">
                <a:solidFill>
                  <a:srgbClr val="3B3B3D"/>
                </a:solidFill>
                <a:latin typeface="Arial"/>
                <a:cs typeface="Arial"/>
              </a:rPr>
              <a:t>s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600" spc="31" dirty="0">
                <a:solidFill>
                  <a:srgbClr val="7B7E87"/>
                </a:solidFill>
                <a:latin typeface="Times New Roman"/>
                <a:cs typeface="Times New Roman"/>
              </a:rPr>
              <a:t>(</a:t>
            </a:r>
            <a:r>
              <a:rPr sz="600" spc="-13" dirty="0">
                <a:solidFill>
                  <a:srgbClr val="7B7E87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7B7E87"/>
                </a:solidFill>
                <a:latin typeface="Times New Roman"/>
                <a:cs typeface="Times New Roman"/>
              </a:rPr>
              <a:t>6)</a:t>
            </a:r>
            <a:endParaRPr sz="600" dirty="0">
              <a:latin typeface="Times New Roman"/>
              <a:cs typeface="Times New Roman"/>
            </a:endParaRPr>
          </a:p>
          <a:p>
            <a:pPr marL="11397">
              <a:lnSpc>
                <a:spcPts val="2248"/>
              </a:lnSpc>
            </a:pPr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2600" b="1" spc="211" dirty="0">
                <a:solidFill>
                  <a:srgbClr val="D83B4B"/>
                </a:solidFill>
                <a:latin typeface="Arial"/>
                <a:cs typeface="Arial"/>
              </a:rPr>
              <a:t>e</a:t>
            </a:r>
            <a:r>
              <a:rPr sz="2600" b="1" spc="-444" dirty="0">
                <a:solidFill>
                  <a:srgbClr val="D83B4B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Internal</a:t>
            </a:r>
            <a:r>
              <a:rPr sz="800" spc="-108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58" dirty="0">
                <a:solidFill>
                  <a:srgbClr val="3B3B3D"/>
                </a:solidFill>
                <a:latin typeface="Arial"/>
                <a:cs typeface="Arial"/>
              </a:rPr>
              <a:t>to</a:t>
            </a:r>
            <a:r>
              <a:rPr sz="800" spc="-49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22" dirty="0">
                <a:solidFill>
                  <a:srgbClr val="3B3B3D"/>
                </a:solidFill>
                <a:latin typeface="Arial"/>
                <a:cs typeface="Arial"/>
              </a:rPr>
              <a:t>an</a:t>
            </a:r>
            <a:r>
              <a:rPr sz="800" spc="-36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B3B3D"/>
                </a:solidFill>
                <a:latin typeface="Arial"/>
                <a:cs typeface="Arial"/>
              </a:rPr>
              <a:t>a</a:t>
            </a:r>
            <a:r>
              <a:rPr sz="800" spc="-27" dirty="0">
                <a:solidFill>
                  <a:srgbClr val="4F5256"/>
                </a:solidFill>
                <a:latin typeface="Arial"/>
                <a:cs typeface="Arial"/>
              </a:rPr>
              <a:t>g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en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c</a:t>
            </a:r>
            <a:r>
              <a:rPr sz="800" spc="4" dirty="0">
                <a:solidFill>
                  <a:srgbClr val="4F5256"/>
                </a:solidFill>
                <a:latin typeface="Arial"/>
                <a:cs typeface="Arial"/>
              </a:rPr>
              <a:t>y</a:t>
            </a:r>
            <a:r>
              <a:rPr sz="800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600" spc="-18" dirty="0">
                <a:solidFill>
                  <a:srgbClr val="7B7E87"/>
                </a:solidFill>
                <a:latin typeface="Arial"/>
                <a:cs typeface="Arial"/>
              </a:rPr>
              <a:t>(6)</a:t>
            </a:r>
            <a:endParaRPr sz="600" dirty="0">
              <a:latin typeface="Arial"/>
              <a:cs typeface="Arial"/>
            </a:endParaRPr>
          </a:p>
          <a:p>
            <a:pPr marL="11397">
              <a:lnSpc>
                <a:spcPts val="1916"/>
              </a:lnSpc>
            </a:pPr>
            <a:r>
              <a:rPr sz="1400" spc="112" dirty="0">
                <a:solidFill>
                  <a:srgbClr val="7B7E87"/>
                </a:solidFill>
                <a:latin typeface="Times New Roman"/>
                <a:cs typeface="Times New Roman"/>
              </a:rPr>
              <a:t>O</a:t>
            </a:r>
            <a:r>
              <a:rPr sz="1400" spc="139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1900" b="1" spc="148" dirty="0">
                <a:solidFill>
                  <a:srgbClr val="3D854D"/>
                </a:solidFill>
                <a:latin typeface="Arial"/>
                <a:cs typeface="Arial"/>
              </a:rPr>
              <a:t>G</a:t>
            </a:r>
            <a:r>
              <a:rPr sz="1900" b="1" spc="-350" dirty="0">
                <a:solidFill>
                  <a:srgbClr val="3D854D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Vetera</a:t>
            </a:r>
            <a:r>
              <a:rPr sz="800" spc="72" dirty="0">
                <a:solidFill>
                  <a:srgbClr val="3B3B3D"/>
                </a:solidFill>
                <a:latin typeface="Arial"/>
                <a:cs typeface="Arial"/>
              </a:rPr>
              <a:t>n</a:t>
            </a:r>
            <a:r>
              <a:rPr sz="800" spc="-13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-58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600" spc="31" dirty="0">
                <a:solidFill>
                  <a:srgbClr val="7B7E87"/>
                </a:solidFill>
                <a:latin typeface="Times New Roman"/>
                <a:cs typeface="Times New Roman"/>
              </a:rPr>
              <a:t>(</a:t>
            </a:r>
            <a:r>
              <a:rPr sz="600" spc="-13" dirty="0">
                <a:solidFill>
                  <a:srgbClr val="7B7E87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7B7E87"/>
                </a:solidFill>
                <a:latin typeface="Times New Roman"/>
                <a:cs typeface="Times New Roman"/>
              </a:rPr>
              <a:t>5)</a:t>
            </a:r>
            <a:endParaRPr sz="600" dirty="0">
              <a:latin typeface="Times New Roman"/>
              <a:cs typeface="Times New Roman"/>
            </a:endParaRPr>
          </a:p>
          <a:p>
            <a:pPr marL="11397">
              <a:lnSpc>
                <a:spcPts val="1705"/>
              </a:lnSpc>
            </a:pPr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1700" b="1" i="1" spc="251" dirty="0">
                <a:solidFill>
                  <a:srgbClr val="365B90"/>
                </a:solidFill>
                <a:latin typeface="Arial"/>
                <a:cs typeface="Arial"/>
              </a:rPr>
              <a:t>Q</a:t>
            </a:r>
            <a:r>
              <a:rPr sz="1700" b="1" i="1" spc="-162" dirty="0">
                <a:solidFill>
                  <a:srgbClr val="365B90"/>
                </a:solidFill>
                <a:latin typeface="Arial"/>
                <a:cs typeface="Arial"/>
              </a:rPr>
              <a:t> </a:t>
            </a:r>
            <a:r>
              <a:rPr sz="800" spc="31" dirty="0">
                <a:solidFill>
                  <a:srgbClr val="3B3B3D"/>
                </a:solidFill>
                <a:latin typeface="Arial"/>
                <a:cs typeface="Arial"/>
              </a:rPr>
              <a:t>Individua</a:t>
            </a:r>
            <a:r>
              <a:rPr sz="800" spc="-9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-45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-27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with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800" spc="67" dirty="0">
                <a:solidFill>
                  <a:srgbClr val="3B3B3D"/>
                </a:solidFill>
                <a:latin typeface="Arial"/>
                <a:cs typeface="Arial"/>
              </a:rPr>
              <a:t>d</a:t>
            </a:r>
            <a:r>
              <a:rPr sz="800" spc="4" dirty="0">
                <a:solidFill>
                  <a:srgbClr val="646975"/>
                </a:solidFill>
                <a:latin typeface="Arial"/>
                <a:cs typeface="Arial"/>
              </a:rPr>
              <a:t>i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36" dirty="0">
                <a:solidFill>
                  <a:srgbClr val="3B3B3D"/>
                </a:solidFill>
                <a:latin typeface="Arial"/>
                <a:cs typeface="Arial"/>
              </a:rPr>
              <a:t>abi</a:t>
            </a:r>
            <a:r>
              <a:rPr sz="800" spc="45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4F5256"/>
                </a:solidFill>
                <a:latin typeface="Arial"/>
                <a:cs typeface="Arial"/>
              </a:rPr>
              <a:t>i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ties</a:t>
            </a:r>
            <a:r>
              <a:rPr sz="800" spc="-31" dirty="0">
                <a:solidFill>
                  <a:srgbClr val="3B3B3D"/>
                </a:solidFill>
                <a:latin typeface="Arial"/>
                <a:cs typeface="Arial"/>
              </a:rPr>
              <a:t> </a:t>
            </a:r>
            <a:r>
              <a:rPr sz="700" spc="31" dirty="0">
                <a:solidFill>
                  <a:srgbClr val="7B7E87"/>
                </a:solidFill>
                <a:latin typeface="Arial"/>
                <a:cs typeface="Arial"/>
              </a:rPr>
              <a:t>(</a:t>
            </a:r>
            <a:r>
              <a:rPr sz="700" spc="-58" dirty="0">
                <a:solidFill>
                  <a:srgbClr val="7B7E87"/>
                </a:solidFill>
                <a:latin typeface="Arial"/>
                <a:cs typeface="Arial"/>
              </a:rPr>
              <a:t>1</a:t>
            </a:r>
            <a:r>
              <a:rPr sz="700" spc="-18" dirty="0">
                <a:solidFill>
                  <a:srgbClr val="7B7E87"/>
                </a:solidFill>
                <a:latin typeface="Arial"/>
                <a:cs typeface="Arial"/>
              </a:rPr>
              <a:t>)</a:t>
            </a:r>
            <a:endParaRPr sz="700" dirty="0">
              <a:latin typeface="Arial"/>
              <a:cs typeface="Arial"/>
            </a:endParaRPr>
          </a:p>
          <a:p>
            <a:pPr marL="23934" indent="-13106">
              <a:lnSpc>
                <a:spcPts val="2095"/>
              </a:lnSpc>
            </a:pPr>
            <a:r>
              <a:rPr sz="1400" spc="494" dirty="0">
                <a:solidFill>
                  <a:srgbClr val="7B7E87"/>
                </a:solidFill>
                <a:latin typeface="Times New Roman"/>
                <a:cs typeface="Times New Roman"/>
              </a:rPr>
              <a:t>0</a:t>
            </a:r>
            <a:r>
              <a:rPr sz="1400" spc="76" dirty="0">
                <a:solidFill>
                  <a:srgbClr val="7B7E87"/>
                </a:solidFill>
                <a:latin typeface="Times New Roman"/>
                <a:cs typeface="Times New Roman"/>
              </a:rPr>
              <a:t> </a:t>
            </a:r>
            <a:r>
              <a:rPr sz="1900" b="1" spc="332" dirty="0">
                <a:solidFill>
                  <a:srgbClr val="3D854D"/>
                </a:solidFill>
                <a:latin typeface="Arial"/>
                <a:cs typeface="Arial"/>
              </a:rPr>
              <a:t>S</a:t>
            </a:r>
            <a:r>
              <a:rPr sz="1900" b="1" spc="-269" dirty="0">
                <a:solidFill>
                  <a:srgbClr val="3D854D"/>
                </a:solidFill>
                <a:latin typeface="Arial"/>
                <a:cs typeface="Arial"/>
              </a:rPr>
              <a:t> </a:t>
            </a:r>
            <a:r>
              <a:rPr sz="800" spc="54" dirty="0">
                <a:solidFill>
                  <a:srgbClr val="3B3B3D"/>
                </a:solidFill>
                <a:latin typeface="Arial"/>
                <a:cs typeface="Arial"/>
              </a:rPr>
              <a:t>Mi</a:t>
            </a:r>
            <a:r>
              <a:rPr sz="800" spc="-76" dirty="0">
                <a:solidFill>
                  <a:srgbClr val="3B3B3D"/>
                </a:solidFill>
                <a:latin typeface="Arial"/>
                <a:cs typeface="Arial"/>
              </a:rPr>
              <a:t>l</a:t>
            </a:r>
            <a:r>
              <a:rPr sz="800" spc="13" dirty="0">
                <a:solidFill>
                  <a:srgbClr val="3B3B3D"/>
                </a:solidFill>
                <a:latin typeface="Arial"/>
                <a:cs typeface="Arial"/>
              </a:rPr>
              <a:t>i</a:t>
            </a:r>
            <a:r>
              <a:rPr sz="800" spc="18" dirty="0">
                <a:solidFill>
                  <a:srgbClr val="3B3B3D"/>
                </a:solidFill>
                <a:latin typeface="Arial"/>
                <a:cs typeface="Arial"/>
              </a:rPr>
              <a:t>tary 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9" dirty="0">
                <a:solidFill>
                  <a:srgbClr val="3B3B3D"/>
                </a:solidFill>
                <a:latin typeface="Arial"/>
                <a:cs typeface="Arial"/>
              </a:rPr>
              <a:t>pous</a:t>
            </a:r>
            <a:r>
              <a:rPr sz="800" spc="-4" dirty="0">
                <a:solidFill>
                  <a:srgbClr val="3B3B3D"/>
                </a:solidFill>
                <a:latin typeface="Arial"/>
                <a:cs typeface="Arial"/>
              </a:rPr>
              <a:t>e</a:t>
            </a:r>
            <a:r>
              <a:rPr sz="800" spc="-13" dirty="0">
                <a:solidFill>
                  <a:srgbClr val="4F5256"/>
                </a:solidFill>
                <a:latin typeface="Arial"/>
                <a:cs typeface="Arial"/>
              </a:rPr>
              <a:t>s</a:t>
            </a:r>
            <a:r>
              <a:rPr sz="800" spc="-9" dirty="0">
                <a:solidFill>
                  <a:srgbClr val="4F5256"/>
                </a:solidFill>
                <a:latin typeface="Arial"/>
                <a:cs typeface="Arial"/>
              </a:rPr>
              <a:t> </a:t>
            </a:r>
            <a:r>
              <a:rPr sz="600" spc="31" dirty="0">
                <a:solidFill>
                  <a:srgbClr val="7B7E87"/>
                </a:solidFill>
                <a:latin typeface="Times New Roman"/>
                <a:cs typeface="Times New Roman"/>
              </a:rPr>
              <a:t>(</a:t>
            </a:r>
            <a:r>
              <a:rPr sz="600" spc="-40" dirty="0">
                <a:solidFill>
                  <a:srgbClr val="7B7E87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7B7E87"/>
                </a:solidFill>
                <a:latin typeface="Times New Roman"/>
                <a:cs typeface="Times New Roman"/>
              </a:rPr>
              <a:t>6)</a:t>
            </a:r>
            <a:endParaRPr sz="600" dirty="0">
              <a:latin typeface="Times New Roman"/>
              <a:cs typeface="Times New Roman"/>
            </a:endParaRPr>
          </a:p>
          <a:p>
            <a:pPr marL="23934">
              <a:spcBef>
                <a:spcPts val="1140"/>
              </a:spcBef>
            </a:pPr>
            <a:r>
              <a:rPr sz="600" u="sng" dirty="0">
                <a:solidFill>
                  <a:srgbClr val="4283BC"/>
                </a:solidFill>
                <a:latin typeface="Arial"/>
                <a:cs typeface="Arial"/>
              </a:rPr>
              <a:t>Show</a:t>
            </a:r>
            <a:r>
              <a:rPr sz="600" u="sng" spc="-13" dirty="0">
                <a:solidFill>
                  <a:srgbClr val="4283BC"/>
                </a:solidFill>
                <a:latin typeface="Arial"/>
                <a:cs typeface="Arial"/>
              </a:rPr>
              <a:t> ORtions</a:t>
            </a:r>
            <a:r>
              <a:rPr sz="600" u="sng" spc="-22" dirty="0">
                <a:solidFill>
                  <a:srgbClr val="4283BC"/>
                </a:solidFill>
                <a:latin typeface="Arial"/>
                <a:cs typeface="Arial"/>
              </a:rPr>
              <a:t> </a:t>
            </a:r>
            <a:r>
              <a:rPr sz="600" u="sng" spc="31" dirty="0">
                <a:solidFill>
                  <a:srgbClr val="4283BC"/>
                </a:solidFill>
                <a:latin typeface="Arial"/>
                <a:cs typeface="Arial"/>
              </a:rPr>
              <a:t>with</a:t>
            </a:r>
            <a:r>
              <a:rPr sz="600" u="sng" spc="-13" dirty="0">
                <a:solidFill>
                  <a:srgbClr val="4283BC"/>
                </a:solidFill>
                <a:latin typeface="Arial"/>
                <a:cs typeface="Arial"/>
              </a:rPr>
              <a:t> </a:t>
            </a:r>
            <a:r>
              <a:rPr sz="600" u="sng" spc="-102" dirty="0">
                <a:solidFill>
                  <a:srgbClr val="4283BC"/>
                </a:solidFill>
                <a:latin typeface="Times New Roman"/>
                <a:cs typeface="Times New Roman"/>
              </a:rPr>
              <a:t>O</a:t>
            </a:r>
            <a:r>
              <a:rPr sz="600" u="sng" spc="-13" dirty="0">
                <a:solidFill>
                  <a:srgbClr val="4283BC"/>
                </a:solidFill>
                <a:latin typeface="Times New Roman"/>
                <a:cs typeface="Times New Roman"/>
              </a:rPr>
              <a:t> </a:t>
            </a:r>
            <a:r>
              <a:rPr sz="600" u="sng" spc="4" dirty="0">
                <a:solidFill>
                  <a:srgbClr val="4283BC"/>
                </a:solidFill>
                <a:latin typeface="Arial"/>
                <a:cs typeface="Arial"/>
              </a:rPr>
              <a:t>jobs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922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934" y="4227513"/>
            <a:ext cx="999395" cy="87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22489" y="4614305"/>
            <a:ext cx="821932" cy="163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551158" y="3526453"/>
            <a:ext cx="202369" cy="540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053017" y="2682776"/>
            <a:ext cx="675986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0" y="0"/>
                </a:moveTo>
                <a:lnTo>
                  <a:pt x="743164" y="0"/>
                </a:lnTo>
              </a:path>
            </a:pathLst>
          </a:custGeom>
          <a:ln w="6849">
            <a:solidFill>
              <a:srgbClr val="57606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53017" y="2915404"/>
            <a:ext cx="675986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0" y="0"/>
                </a:moveTo>
                <a:lnTo>
                  <a:pt x="743164" y="0"/>
                </a:lnTo>
              </a:path>
            </a:pathLst>
          </a:custGeom>
          <a:ln w="6849">
            <a:solidFill>
              <a:srgbClr val="57606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1069" y="3259815"/>
            <a:ext cx="5190259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9006" y="0"/>
                </a:lnTo>
              </a:path>
            </a:pathLst>
          </a:custGeom>
          <a:ln w="47946">
            <a:solidFill>
              <a:srgbClr val="FB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27717" y="3238667"/>
            <a:ext cx="0" cy="1048871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1188115"/>
                </a:moveTo>
                <a:lnTo>
                  <a:pt x="0" y="0"/>
                </a:lnTo>
              </a:path>
            </a:pathLst>
          </a:custGeom>
          <a:ln w="51370">
            <a:solidFill>
              <a:srgbClr val="FB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88428" y="3552866"/>
            <a:ext cx="2466109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377" y="0"/>
                </a:lnTo>
              </a:path>
            </a:pathLst>
          </a:custGeom>
          <a:ln w="6849">
            <a:solidFill>
              <a:srgbClr val="57606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091587" y="3604225"/>
            <a:ext cx="0" cy="441512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499898"/>
                </a:moveTo>
                <a:lnTo>
                  <a:pt x="0" y="0"/>
                </a:lnTo>
              </a:path>
            </a:pathLst>
          </a:custGeom>
          <a:ln w="6849">
            <a:solidFill>
              <a:srgbClr val="93A3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104041" y="4064950"/>
            <a:ext cx="2441286" cy="0"/>
          </a:xfrm>
          <a:custGeom>
            <a:avLst/>
            <a:gdLst/>
            <a:ahLst/>
            <a:cxnLst/>
            <a:rect l="l" t="t" r="r" b="b"/>
            <a:pathLst>
              <a:path w="2685415">
                <a:moveTo>
                  <a:pt x="0" y="0"/>
                </a:moveTo>
                <a:lnTo>
                  <a:pt x="2684980" y="0"/>
                </a:lnTo>
              </a:path>
            </a:pathLst>
          </a:custGeom>
          <a:ln w="13698">
            <a:solidFill>
              <a:srgbClr val="A3A8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85316" y="4116311"/>
            <a:ext cx="2488045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350" y="0"/>
                </a:lnTo>
              </a:path>
            </a:pathLst>
          </a:custGeom>
          <a:ln w="17123">
            <a:solidFill>
              <a:srgbClr val="D4DBE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079133" y="4116311"/>
            <a:ext cx="2497282" cy="0"/>
          </a:xfrm>
          <a:custGeom>
            <a:avLst/>
            <a:gdLst/>
            <a:ahLst/>
            <a:cxnLst/>
            <a:rect l="l" t="t" r="r" b="b"/>
            <a:pathLst>
              <a:path w="2747010">
                <a:moveTo>
                  <a:pt x="0" y="0"/>
                </a:moveTo>
                <a:lnTo>
                  <a:pt x="2746625" y="0"/>
                </a:lnTo>
              </a:path>
            </a:pathLst>
          </a:custGeom>
          <a:ln w="17123">
            <a:solidFill>
              <a:srgbClr val="C8CFD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915425" y="1599696"/>
            <a:ext cx="2519218" cy="0"/>
          </a:xfrm>
          <a:custGeom>
            <a:avLst/>
            <a:gdLst/>
            <a:ahLst/>
            <a:cxnLst/>
            <a:rect l="l" t="t" r="r" b="b"/>
            <a:pathLst>
              <a:path w="2771140">
                <a:moveTo>
                  <a:pt x="0" y="0"/>
                </a:moveTo>
                <a:lnTo>
                  <a:pt x="2770597" y="0"/>
                </a:lnTo>
              </a:path>
            </a:pathLst>
          </a:custGeom>
          <a:ln w="17123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915425" y="1847430"/>
            <a:ext cx="2519218" cy="0"/>
          </a:xfrm>
          <a:custGeom>
            <a:avLst/>
            <a:gdLst/>
            <a:ahLst/>
            <a:cxnLst/>
            <a:rect l="l" t="t" r="r" b="b"/>
            <a:pathLst>
              <a:path w="2771140">
                <a:moveTo>
                  <a:pt x="0" y="0"/>
                </a:moveTo>
                <a:lnTo>
                  <a:pt x="2770597" y="0"/>
                </a:lnTo>
              </a:path>
            </a:pathLst>
          </a:custGeom>
          <a:ln w="23973">
            <a:solidFill>
              <a:srgbClr val="93BCA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21932" y="2557399"/>
            <a:ext cx="2540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97" y="0"/>
                </a:lnTo>
              </a:path>
            </a:pathLst>
          </a:custGeom>
          <a:ln w="3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67915" y="568500"/>
            <a:ext cx="109104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900" b="1" spc="-31" dirty="0">
                <a:solidFill>
                  <a:srgbClr val="971C1F"/>
                </a:solidFill>
                <a:latin typeface="Arial"/>
                <a:cs typeface="Arial"/>
              </a:rPr>
              <a:t>U</a:t>
            </a:r>
            <a:r>
              <a:rPr sz="1900" b="1" spc="-278" dirty="0">
                <a:solidFill>
                  <a:srgbClr val="971C1F"/>
                </a:solidFill>
                <a:latin typeface="Arial"/>
                <a:cs typeface="Arial"/>
              </a:rPr>
              <a:t>S</a:t>
            </a:r>
            <a:r>
              <a:rPr sz="1900" b="1" spc="-58" dirty="0">
                <a:solidFill>
                  <a:srgbClr val="971C1F"/>
                </a:solidFill>
                <a:latin typeface="Arial"/>
                <a:cs typeface="Arial"/>
              </a:rPr>
              <a:t>A</a:t>
            </a:r>
            <a:r>
              <a:rPr sz="1900" b="1" spc="-157" dirty="0">
                <a:solidFill>
                  <a:srgbClr val="971C1F"/>
                </a:solidFill>
                <a:latin typeface="Arial"/>
                <a:cs typeface="Arial"/>
              </a:rPr>
              <a:t>JOB</a:t>
            </a:r>
            <a:r>
              <a:rPr sz="1900" b="1" spc="-179" dirty="0">
                <a:solidFill>
                  <a:srgbClr val="971C1F"/>
                </a:solidFill>
                <a:latin typeface="Arial"/>
                <a:cs typeface="Arial"/>
              </a:rPr>
              <a:t>s</a:t>
            </a:r>
            <a:r>
              <a:rPr sz="1900" b="1" spc="-292" dirty="0">
                <a:solidFill>
                  <a:srgbClr val="C68385"/>
                </a:solidFill>
                <a:latin typeface="Arial"/>
                <a:cs typeface="Arial"/>
              </a:rPr>
              <a:t>·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4695" y="507731"/>
            <a:ext cx="15528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i="1" spc="54" dirty="0">
                <a:solidFill>
                  <a:srgbClr val="0372BC"/>
                </a:solidFill>
                <a:latin typeface="Times New Roman"/>
                <a:cs typeface="Times New Roman"/>
              </a:rPr>
              <a:t>:.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65541" y="698662"/>
            <a:ext cx="2615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40" dirty="0">
                <a:solidFill>
                  <a:srgbClr val="1F7CBF"/>
                </a:solidFill>
                <a:latin typeface="Arial"/>
                <a:cs typeface="Arial"/>
              </a:rPr>
              <a:t>B</a:t>
            </a:r>
            <a:r>
              <a:rPr sz="500" spc="-36" dirty="0">
                <a:solidFill>
                  <a:srgbClr val="1F7CBF"/>
                </a:solidFill>
                <a:latin typeface="Arial"/>
                <a:cs typeface="Arial"/>
              </a:rPr>
              <a:t>r</a:t>
            </a:r>
            <a:r>
              <a:rPr sz="500" spc="9" dirty="0">
                <a:solidFill>
                  <a:srgbClr val="0372BC"/>
                </a:solidFill>
                <a:latin typeface="Arial"/>
                <a:cs typeface="Arial"/>
              </a:rPr>
              <a:t>a</a:t>
            </a:r>
            <a:r>
              <a:rPr sz="500" spc="36" dirty="0">
                <a:solidFill>
                  <a:srgbClr val="1F7CBF"/>
                </a:solidFill>
                <a:latin typeface="Arial"/>
                <a:cs typeface="Arial"/>
              </a:rPr>
              <a:t>n</a:t>
            </a:r>
            <a:r>
              <a:rPr sz="500" spc="36" dirty="0">
                <a:solidFill>
                  <a:srgbClr val="0372BC"/>
                </a:solidFill>
                <a:latin typeface="Arial"/>
                <a:cs typeface="Arial"/>
              </a:rPr>
              <a:t>d</a:t>
            </a:r>
            <a:r>
              <a:rPr sz="500" spc="179" dirty="0">
                <a:solidFill>
                  <a:srgbClr val="1F7CBF"/>
                </a:solidFill>
                <a:latin typeface="Arial"/>
                <a:cs typeface="Arial"/>
              </a:rPr>
              <a:t>i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0876" y="179443"/>
            <a:ext cx="804718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500" spc="1418" dirty="0">
                <a:solidFill>
                  <a:srgbClr val="1F5493"/>
                </a:solidFill>
                <a:latin typeface="Times New Roman"/>
                <a:cs typeface="Times New Roman"/>
              </a:rPr>
              <a:t>..</a:t>
            </a:r>
            <a:endParaRPr sz="65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4630" y="565648"/>
            <a:ext cx="1853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81">
              <a:lnSpc>
                <a:spcPts val="1167"/>
              </a:lnSpc>
            </a:pPr>
            <a:r>
              <a:rPr sz="1000" b="1" spc="310" dirty="0">
                <a:solidFill>
                  <a:srgbClr val="0372BC"/>
                </a:solidFill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  <a:p>
            <a:pPr marL="11397">
              <a:lnSpc>
                <a:spcPts val="628"/>
              </a:lnSpc>
            </a:pPr>
            <a:r>
              <a:rPr sz="500" spc="-31" dirty="0">
                <a:solidFill>
                  <a:srgbClr val="0372BC"/>
                </a:solidFill>
                <a:latin typeface="Arial"/>
                <a:cs typeface="Arial"/>
              </a:rPr>
              <a:t>H</a:t>
            </a:r>
            <a:r>
              <a:rPr sz="500" spc="54" dirty="0">
                <a:solidFill>
                  <a:srgbClr val="1F7CBF"/>
                </a:solidFill>
                <a:latin typeface="Arial"/>
                <a:cs typeface="Arial"/>
              </a:rPr>
              <a:t>e</a:t>
            </a:r>
            <a:r>
              <a:rPr sz="500" spc="4" dirty="0">
                <a:solidFill>
                  <a:srgbClr val="1F7CBF"/>
                </a:solidFill>
                <a:latin typeface="Arial"/>
                <a:cs typeface="Arial"/>
              </a:rPr>
              <a:t>l</a:t>
            </a:r>
            <a:r>
              <a:rPr sz="500" spc="112" dirty="0">
                <a:solidFill>
                  <a:srgbClr val="0372BC"/>
                </a:solidFill>
                <a:latin typeface="Arial"/>
                <a:cs typeface="Arial"/>
              </a:rPr>
              <a:t>p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2814" y="1062279"/>
            <a:ext cx="338859" cy="76944"/>
          </a:xfrm>
          <a:prstGeom prst="rect">
            <a:avLst/>
          </a:prstGeom>
          <a:solidFill>
            <a:srgbClr val="215493"/>
          </a:solidFill>
        </p:spPr>
        <p:txBody>
          <a:bodyPr vert="horz" wrap="square" lIns="0" tIns="0" rIns="0" bIns="0" rtlCol="0">
            <a:spAutoFit/>
          </a:bodyPr>
          <a:lstStyle/>
          <a:p>
            <a:pPr marL="4559"/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Keywords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8313" y="1062279"/>
            <a:ext cx="302491" cy="76944"/>
          </a:xfrm>
          <a:prstGeom prst="rect">
            <a:avLst/>
          </a:prstGeom>
          <a:solidFill>
            <a:srgbClr val="215493"/>
          </a:solidFill>
        </p:spPr>
        <p:txBody>
          <a:bodyPr vert="horz" wrap="square" lIns="0" tIns="0" rIns="0" bIns="0" rtlCol="0">
            <a:spAutoFit/>
          </a:bodyPr>
          <a:lstStyle/>
          <a:p>
            <a:pPr marL="4559"/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Locat</a:t>
            </a:r>
            <a:r>
              <a:rPr sz="500" spc="-27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54" dirty="0">
                <a:solidFill>
                  <a:srgbClr val="F9FBF9"/>
                </a:solidFill>
                <a:latin typeface="Arial"/>
                <a:cs typeface="Arial"/>
              </a:rPr>
              <a:t>on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7841" y="1594001"/>
            <a:ext cx="647123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5129"/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Federal</a:t>
            </a:r>
            <a:r>
              <a:rPr sz="500" spc="-36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63" dirty="0">
                <a:solidFill>
                  <a:srgbClr val="F9FBF9"/>
                </a:solidFill>
                <a:latin typeface="Arial"/>
                <a:cs typeface="Arial"/>
              </a:rPr>
              <a:t>emp</a:t>
            </a:r>
            <a:r>
              <a:rPr sz="500" spc="-31" dirty="0">
                <a:solidFill>
                  <a:srgbClr val="F9FBF9"/>
                </a:solidFill>
                <a:latin typeface="Arial"/>
                <a:cs typeface="Arial"/>
              </a:rPr>
              <a:t>l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oyees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76622" y="1594001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6840">
            <a:solidFill>
              <a:srgbClr val="5B62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246260" y="1595943"/>
            <a:ext cx="7273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81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85975" y="1594001"/>
            <a:ext cx="825500" cy="89647"/>
          </a:xfrm>
          <a:custGeom>
            <a:avLst/>
            <a:gdLst/>
            <a:ahLst/>
            <a:cxnLst/>
            <a:rect l="l" t="t" r="r" b="b"/>
            <a:pathLst>
              <a:path w="908050" h="101600">
                <a:moveTo>
                  <a:pt x="0" y="0"/>
                </a:moveTo>
                <a:lnTo>
                  <a:pt x="907690" y="0"/>
                </a:lnTo>
                <a:lnTo>
                  <a:pt x="907690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384985" y="1594001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6840">
            <a:solidFill>
              <a:srgbClr val="5B62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1479763" y="1595943"/>
            <a:ext cx="9473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Department</a:t>
            </a:r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45" dirty="0">
                <a:solidFill>
                  <a:srgbClr val="F9FBF9"/>
                </a:solidFill>
                <a:latin typeface="Arial"/>
                <a:cs typeface="Arial"/>
              </a:rPr>
              <a:t>of</a:t>
            </a:r>
            <a:r>
              <a:rPr sz="500" spc="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the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Navy</a:t>
            </a:r>
            <a:r>
              <a:rPr sz="500" dirty="0">
                <a:solidFill>
                  <a:srgbClr val="F9FBF9"/>
                </a:solidFill>
                <a:latin typeface="Arial"/>
                <a:cs typeface="Arial"/>
              </a:rPr>
              <a:t>  </a:t>
            </a:r>
            <a:r>
              <a:rPr sz="500" spc="-45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-81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93893" y="1598915"/>
            <a:ext cx="939800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279"/>
            <a:r>
              <a:rPr sz="500" b="1" spc="49" dirty="0">
                <a:solidFill>
                  <a:srgbClr val="F9FBF9"/>
                </a:solidFill>
                <a:latin typeface="Arial"/>
                <a:cs typeface="Arial"/>
              </a:rPr>
              <a:t>0801</a:t>
            </a:r>
            <a:r>
              <a:rPr sz="500" b="1" spc="-4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67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b="1" spc="-1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31" dirty="0">
                <a:solidFill>
                  <a:srgbClr val="F9FBF9"/>
                </a:solidFill>
                <a:latin typeface="Arial"/>
                <a:cs typeface="Arial"/>
              </a:rPr>
              <a:t>General</a:t>
            </a:r>
            <a:r>
              <a:rPr sz="500" b="1" spc="4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27" dirty="0">
                <a:solidFill>
                  <a:srgbClr val="F9FBF9"/>
                </a:solidFill>
                <a:latin typeface="Arial"/>
                <a:cs typeface="Arial"/>
              </a:rPr>
              <a:t>Engineering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00714" y="1598915"/>
            <a:ext cx="0" cy="86285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373"/>
                </a:lnTo>
              </a:path>
            </a:pathLst>
          </a:custGeom>
          <a:ln w="52907">
            <a:solidFill>
              <a:srgbClr val="5B62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565729" y="1600482"/>
            <a:ext cx="6927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b="1" spc="22" dirty="0">
                <a:solidFill>
                  <a:srgbClr val="F9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07868" y="1594001"/>
            <a:ext cx="1004455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849"/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0802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Eng</a:t>
            </a:r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neer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F9FBF9"/>
                </a:solidFill>
                <a:latin typeface="Arial"/>
                <a:cs typeface="Arial"/>
              </a:rPr>
              <a:t>ng</a:t>
            </a:r>
            <a:r>
              <a:rPr sz="500" spc="-76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Technical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47318" y="1594001"/>
            <a:ext cx="54264" cy="89647"/>
          </a:xfrm>
          <a:custGeom>
            <a:avLst/>
            <a:gdLst/>
            <a:ahLst/>
            <a:cxnLst/>
            <a:rect l="l" t="t" r="r" b="b"/>
            <a:pathLst>
              <a:path w="59689" h="101600">
                <a:moveTo>
                  <a:pt x="0" y="0"/>
                </a:moveTo>
                <a:lnTo>
                  <a:pt x="59376" y="0"/>
                </a:lnTo>
                <a:lnTo>
                  <a:pt x="59376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842215" y="1595943"/>
            <a:ext cx="762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67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7499" y="1853819"/>
            <a:ext cx="979055" cy="89647"/>
          </a:xfrm>
          <a:custGeom>
            <a:avLst/>
            <a:gdLst/>
            <a:ahLst/>
            <a:cxnLst/>
            <a:rect l="l" t="t" r="r" b="b"/>
            <a:pathLst>
              <a:path w="1076960" h="101600">
                <a:moveTo>
                  <a:pt x="0" y="0"/>
                </a:moveTo>
                <a:lnTo>
                  <a:pt x="1076438" y="0"/>
                </a:lnTo>
                <a:lnTo>
                  <a:pt x="1076438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548863" y="1855760"/>
            <a:ext cx="100387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0803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Safety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Engineering</a:t>
            </a:r>
            <a:r>
              <a:rPr sz="50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67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-54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18791" y="1853031"/>
            <a:ext cx="1280968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849"/>
            <a:r>
              <a:rPr sz="500" b="1" spc="18" dirty="0">
                <a:solidFill>
                  <a:srgbClr val="F9FBF9"/>
                </a:solidFill>
                <a:latin typeface="Arial"/>
                <a:cs typeface="Arial"/>
              </a:rPr>
              <a:t>0804</a:t>
            </a:r>
            <a:r>
              <a:rPr sz="500" b="1" spc="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54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b="1" spc="22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13" dirty="0">
                <a:solidFill>
                  <a:srgbClr val="F9FBF9"/>
                </a:solidFill>
                <a:latin typeface="Arial"/>
                <a:cs typeface="Arial"/>
              </a:rPr>
              <a:t>F</a:t>
            </a:r>
            <a:r>
              <a:rPr sz="500" b="1" spc="-45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b="1" spc="22" dirty="0">
                <a:solidFill>
                  <a:srgbClr val="F9FBF9"/>
                </a:solidFill>
                <a:latin typeface="Arial"/>
                <a:cs typeface="Arial"/>
              </a:rPr>
              <a:t>re</a:t>
            </a:r>
            <a:r>
              <a:rPr sz="500" b="1" spc="1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4" dirty="0">
                <a:solidFill>
                  <a:srgbClr val="F9FBF9"/>
                </a:solidFill>
                <a:latin typeface="Arial"/>
                <a:cs typeface="Arial"/>
              </a:rPr>
              <a:t>Protection</a:t>
            </a:r>
            <a:r>
              <a:rPr sz="500" b="1" spc="5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9FBF9"/>
                </a:solidFill>
                <a:latin typeface="Arial"/>
                <a:cs typeface="Arial"/>
              </a:rPr>
              <a:t>Engineering </a:t>
            </a:r>
            <a:r>
              <a:rPr sz="500" b="1" spc="6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90" dirty="0">
                <a:solidFill>
                  <a:srgbClr val="F9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82080" y="1853819"/>
            <a:ext cx="986559" cy="89647"/>
          </a:xfrm>
          <a:custGeom>
            <a:avLst/>
            <a:gdLst/>
            <a:ahLst/>
            <a:cxnLst/>
            <a:rect l="l" t="t" r="r" b="b"/>
            <a:pathLst>
              <a:path w="1085214" h="101600">
                <a:moveTo>
                  <a:pt x="0" y="0"/>
                </a:moveTo>
                <a:lnTo>
                  <a:pt x="1085034" y="0"/>
                </a:lnTo>
                <a:lnTo>
                  <a:pt x="1085034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209075" y="1853819"/>
            <a:ext cx="54264" cy="89647"/>
          </a:xfrm>
          <a:custGeom>
            <a:avLst/>
            <a:gdLst/>
            <a:ahLst/>
            <a:cxnLst/>
            <a:rect l="l" t="t" r="r" b="b"/>
            <a:pathLst>
              <a:path w="59689" h="101600">
                <a:moveTo>
                  <a:pt x="0" y="0"/>
                </a:moveTo>
                <a:lnTo>
                  <a:pt x="59376" y="0"/>
                </a:lnTo>
                <a:lnTo>
                  <a:pt x="59376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3173444" y="1855760"/>
            <a:ext cx="110663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0806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Mater</a:t>
            </a:r>
            <a:r>
              <a:rPr sz="500" spc="-22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94" dirty="0">
                <a:solidFill>
                  <a:srgbClr val="F9FBF9"/>
                </a:solidFill>
                <a:latin typeface="Arial"/>
                <a:cs typeface="Arial"/>
              </a:rPr>
              <a:t>a</a:t>
            </a:r>
            <a:r>
              <a:rPr sz="500" spc="-9" dirty="0">
                <a:solidFill>
                  <a:srgbClr val="F9FBF9"/>
                </a:solidFill>
                <a:latin typeface="Arial"/>
                <a:cs typeface="Arial"/>
              </a:rPr>
              <a:t>l</a:t>
            </a:r>
            <a:r>
              <a:rPr sz="500" spc="4" dirty="0">
                <a:solidFill>
                  <a:srgbClr val="F9FBF9"/>
                </a:solidFill>
                <a:latin typeface="Arial"/>
                <a:cs typeface="Arial"/>
              </a:rPr>
              <a:t>s</a:t>
            </a:r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Eng</a:t>
            </a:r>
            <a:r>
              <a:rPr sz="500" spc="-18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0" dirty="0">
                <a:solidFill>
                  <a:srgbClr val="F9FBF9"/>
                </a:solidFill>
                <a:latin typeface="Arial"/>
                <a:cs typeface="Arial"/>
              </a:rPr>
              <a:t>neer</a:t>
            </a:r>
            <a:r>
              <a:rPr sz="500" spc="4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F9FBF9"/>
                </a:solidFill>
                <a:latin typeface="Arial"/>
                <a:cs typeface="Arial"/>
              </a:rPr>
              <a:t>ng</a:t>
            </a:r>
            <a:r>
              <a:rPr sz="50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4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-67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49225" y="1853819"/>
            <a:ext cx="1043709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849"/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0807</a:t>
            </a:r>
            <a:r>
              <a:rPr sz="500" spc="-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54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Landscape</a:t>
            </a:r>
            <a:r>
              <a:rPr sz="500" spc="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Arch</a:t>
            </a:r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tecture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35376" y="1853819"/>
            <a:ext cx="57727" cy="89647"/>
          </a:xfrm>
          <a:custGeom>
            <a:avLst/>
            <a:gdLst/>
            <a:ahLst/>
            <a:cxnLst/>
            <a:rect l="l" t="t" r="r" b="b"/>
            <a:pathLst>
              <a:path w="63500" h="101600">
                <a:moveTo>
                  <a:pt x="0" y="0"/>
                </a:moveTo>
                <a:lnTo>
                  <a:pt x="63182" y="0"/>
                </a:lnTo>
                <a:lnTo>
                  <a:pt x="63182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5530273" y="1855760"/>
            <a:ext cx="7966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54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7499" y="2116659"/>
            <a:ext cx="657514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849"/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0808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-1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Arch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tecture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257589" y="2116659"/>
            <a:ext cx="54264" cy="89647"/>
          </a:xfrm>
          <a:custGeom>
            <a:avLst/>
            <a:gdLst/>
            <a:ahLst/>
            <a:cxnLst/>
            <a:rect l="l" t="t" r="r" b="b"/>
            <a:pathLst>
              <a:path w="59690" h="101600">
                <a:moveTo>
                  <a:pt x="0" y="0"/>
                </a:moveTo>
                <a:lnTo>
                  <a:pt x="59376" y="0"/>
                </a:lnTo>
                <a:lnTo>
                  <a:pt x="59376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1252486" y="2118599"/>
            <a:ext cx="762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67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97739" y="2116659"/>
            <a:ext cx="1325418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849"/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0809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 Construct</a:t>
            </a:r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ion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Control</a:t>
            </a:r>
            <a:r>
              <a:rPr sz="500" spc="-27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Techn</a:t>
            </a:r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5" dirty="0">
                <a:solidFill>
                  <a:srgbClr val="F9FBF9"/>
                </a:solidFill>
                <a:latin typeface="Arial"/>
                <a:cs typeface="Arial"/>
              </a:rPr>
              <a:t>cal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45413" y="2116659"/>
            <a:ext cx="54264" cy="89647"/>
          </a:xfrm>
          <a:custGeom>
            <a:avLst/>
            <a:gdLst/>
            <a:ahLst/>
            <a:cxnLst/>
            <a:rect l="l" t="t" r="r" b="b"/>
            <a:pathLst>
              <a:path w="59689" h="101600">
                <a:moveTo>
                  <a:pt x="0" y="0"/>
                </a:moveTo>
                <a:lnTo>
                  <a:pt x="59376" y="0"/>
                </a:lnTo>
                <a:lnTo>
                  <a:pt x="59376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2840311" y="2118599"/>
            <a:ext cx="762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67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85564" y="2116659"/>
            <a:ext cx="916131" cy="89647"/>
          </a:xfrm>
          <a:custGeom>
            <a:avLst/>
            <a:gdLst/>
            <a:ahLst/>
            <a:cxnLst/>
            <a:rect l="l" t="t" r="r" b="b"/>
            <a:pathLst>
              <a:path w="1007745" h="101600">
                <a:moveTo>
                  <a:pt x="0" y="0"/>
                </a:moveTo>
                <a:lnTo>
                  <a:pt x="1007562" y="0"/>
                </a:lnTo>
                <a:lnTo>
                  <a:pt x="1007562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3076929" y="2118599"/>
            <a:ext cx="94153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08</a:t>
            </a:r>
            <a:r>
              <a:rPr sz="500" spc="-45" dirty="0">
                <a:solidFill>
                  <a:srgbClr val="F9FBF9"/>
                </a:solidFill>
                <a:latin typeface="Arial"/>
                <a:cs typeface="Arial"/>
              </a:rPr>
              <a:t>1</a:t>
            </a:r>
            <a:r>
              <a:rPr sz="500" spc="67" dirty="0">
                <a:solidFill>
                  <a:srgbClr val="F9FBF9"/>
                </a:solidFill>
                <a:latin typeface="Arial"/>
                <a:cs typeface="Arial"/>
              </a:rPr>
              <a:t>0</a:t>
            </a:r>
            <a:r>
              <a:rPr sz="500" spc="-36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5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F9FBF9"/>
                </a:solidFill>
                <a:latin typeface="Arial"/>
                <a:cs typeface="Arial"/>
              </a:rPr>
              <a:t>C</a:t>
            </a:r>
            <a:r>
              <a:rPr sz="500" spc="-9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54" dirty="0">
                <a:solidFill>
                  <a:srgbClr val="F9FBF9"/>
                </a:solidFill>
                <a:latin typeface="Arial"/>
                <a:cs typeface="Arial"/>
              </a:rPr>
              <a:t>vil</a:t>
            </a:r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Engineering</a:t>
            </a:r>
            <a:r>
              <a:rPr sz="50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67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-67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84587" y="2116659"/>
            <a:ext cx="834736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849"/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0817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54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-22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Survey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 Technical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049688" y="2116659"/>
            <a:ext cx="54264" cy="89647"/>
          </a:xfrm>
          <a:custGeom>
            <a:avLst/>
            <a:gdLst/>
            <a:ahLst/>
            <a:cxnLst/>
            <a:rect l="l" t="t" r="r" b="b"/>
            <a:pathLst>
              <a:path w="59689" h="101600">
                <a:moveTo>
                  <a:pt x="0" y="0"/>
                </a:moveTo>
                <a:lnTo>
                  <a:pt x="59376" y="0"/>
                </a:lnTo>
                <a:lnTo>
                  <a:pt x="59376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5044585" y="2118599"/>
            <a:ext cx="762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67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7741" y="2381391"/>
            <a:ext cx="1165514" cy="86285"/>
          </a:xfrm>
          <a:custGeom>
            <a:avLst/>
            <a:gdLst/>
            <a:ahLst/>
            <a:cxnLst/>
            <a:rect l="l" t="t" r="r" b="b"/>
            <a:pathLst>
              <a:path w="1282064" h="97789">
                <a:moveTo>
                  <a:pt x="0" y="0"/>
                </a:moveTo>
                <a:lnTo>
                  <a:pt x="1281984" y="0"/>
                </a:lnTo>
                <a:lnTo>
                  <a:pt x="1281984" y="97373"/>
                </a:lnTo>
                <a:lnTo>
                  <a:pt x="0" y="97373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94954" y="2381391"/>
            <a:ext cx="0" cy="86285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373"/>
                </a:lnTo>
              </a:path>
            </a:pathLst>
          </a:custGeom>
          <a:ln w="52907">
            <a:solidFill>
              <a:srgbClr val="5B62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548863" y="2382959"/>
            <a:ext cx="128039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b="1" spc="58" dirty="0">
                <a:solidFill>
                  <a:srgbClr val="F9FBF9"/>
                </a:solidFill>
                <a:latin typeface="Arial"/>
                <a:cs typeface="Arial"/>
              </a:rPr>
              <a:t>08</a:t>
            </a:r>
            <a:r>
              <a:rPr sz="500" b="1" spc="-27" dirty="0">
                <a:solidFill>
                  <a:srgbClr val="F9FBF9"/>
                </a:solidFill>
                <a:latin typeface="Arial"/>
                <a:cs typeface="Arial"/>
              </a:rPr>
              <a:t>1</a:t>
            </a:r>
            <a:r>
              <a:rPr sz="500" b="1" spc="54" dirty="0">
                <a:solidFill>
                  <a:srgbClr val="F9FBF9"/>
                </a:solidFill>
                <a:latin typeface="Arial"/>
                <a:cs typeface="Arial"/>
              </a:rPr>
              <a:t>9</a:t>
            </a:r>
            <a:r>
              <a:rPr sz="500" b="1" spc="1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40" dirty="0">
                <a:solidFill>
                  <a:srgbClr val="F9FBF9"/>
                </a:solidFill>
                <a:latin typeface="Arial"/>
                <a:cs typeface="Arial"/>
              </a:rPr>
              <a:t>- </a:t>
            </a:r>
            <a:r>
              <a:rPr sz="500" b="1" spc="31" dirty="0">
                <a:solidFill>
                  <a:srgbClr val="F9FBF9"/>
                </a:solidFill>
                <a:latin typeface="Arial"/>
                <a:cs typeface="Arial"/>
              </a:rPr>
              <a:t>Environmental</a:t>
            </a:r>
            <a:r>
              <a:rPr sz="500" b="1" spc="5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27" dirty="0">
                <a:solidFill>
                  <a:srgbClr val="F9FBF9"/>
                </a:solidFill>
                <a:latin typeface="Arial"/>
                <a:cs typeface="Arial"/>
              </a:rPr>
              <a:t>Eng</a:t>
            </a:r>
            <a:r>
              <a:rPr sz="500" b="1" spc="-4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b="1" spc="40" dirty="0">
                <a:solidFill>
                  <a:srgbClr val="F9FBF9"/>
                </a:solidFill>
                <a:latin typeface="Arial"/>
                <a:cs typeface="Arial"/>
              </a:rPr>
              <a:t>neer</a:t>
            </a:r>
            <a:r>
              <a:rPr sz="500" b="1" spc="9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b="1" spc="27" dirty="0">
                <a:solidFill>
                  <a:srgbClr val="F9FBF9"/>
                </a:solidFill>
                <a:latin typeface="Arial"/>
                <a:cs typeface="Arial"/>
              </a:rPr>
              <a:t>ng</a:t>
            </a:r>
            <a:r>
              <a:rPr sz="500" b="1" dirty="0">
                <a:solidFill>
                  <a:srgbClr val="F9FBF9"/>
                </a:solidFill>
                <a:latin typeface="Arial"/>
                <a:cs typeface="Arial"/>
              </a:rPr>
              <a:t>  </a:t>
            </a:r>
            <a:r>
              <a:rPr sz="500" b="1" spc="-67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b="1" spc="22" dirty="0">
                <a:solidFill>
                  <a:srgbClr val="F9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1447" y="2376477"/>
            <a:ext cx="944995" cy="76944"/>
          </a:xfrm>
          <a:prstGeom prst="rect">
            <a:avLst/>
          </a:prstGeom>
          <a:solidFill>
            <a:srgbClr val="5B626B"/>
          </a:solidFill>
        </p:spPr>
        <p:txBody>
          <a:bodyPr vert="horz" wrap="square" lIns="0" tIns="0" rIns="0" bIns="0" rtlCol="0">
            <a:spAutoFit/>
          </a:bodyPr>
          <a:lstStyle/>
          <a:p>
            <a:pPr marL="2849"/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0828</a:t>
            </a:r>
            <a:r>
              <a:rPr sz="500" spc="-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54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Construct</a:t>
            </a:r>
            <a:r>
              <a:rPr sz="500" spc="9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0" dirty="0">
                <a:solidFill>
                  <a:srgbClr val="F9FBF9"/>
                </a:solidFill>
                <a:latin typeface="Arial"/>
                <a:cs typeface="Arial"/>
              </a:rPr>
              <a:t>on</a:t>
            </a:r>
            <a:r>
              <a:rPr sz="500" spc="-1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Anal</a:t>
            </a:r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yst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29455" y="2376477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6840">
            <a:solidFill>
              <a:srgbClr val="5B62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999093" y="2378419"/>
            <a:ext cx="7273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81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241234" y="2376477"/>
            <a:ext cx="1054677" cy="89647"/>
          </a:xfrm>
          <a:custGeom>
            <a:avLst/>
            <a:gdLst/>
            <a:ahLst/>
            <a:cxnLst/>
            <a:rect l="l" t="t" r="r" b="b"/>
            <a:pathLst>
              <a:path w="1160145" h="101600">
                <a:moveTo>
                  <a:pt x="0" y="0"/>
                </a:moveTo>
                <a:lnTo>
                  <a:pt x="1159566" y="0"/>
                </a:lnTo>
                <a:lnTo>
                  <a:pt x="1159566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4365096" y="2376477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6840">
            <a:solidFill>
              <a:srgbClr val="5B62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3232598" y="2378419"/>
            <a:ext cx="117475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0830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54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Mechan</a:t>
            </a:r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cal</a:t>
            </a:r>
            <a:r>
              <a:rPr sz="500" spc="-1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F9FBF9"/>
                </a:solidFill>
                <a:latin typeface="Arial"/>
                <a:cs typeface="Arial"/>
              </a:rPr>
              <a:t>Eng</a:t>
            </a:r>
            <a:r>
              <a:rPr sz="500" spc="-13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0" dirty="0">
                <a:solidFill>
                  <a:srgbClr val="F9FBF9"/>
                </a:solidFill>
                <a:latin typeface="Arial"/>
                <a:cs typeface="Arial"/>
              </a:rPr>
              <a:t>neer</a:t>
            </a:r>
            <a:r>
              <a:rPr sz="500" spc="-18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F9FBF9"/>
                </a:solidFill>
                <a:latin typeface="Arial"/>
                <a:cs typeface="Arial"/>
              </a:rPr>
              <a:t>ng</a:t>
            </a:r>
            <a:r>
              <a:rPr sz="50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63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-81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76875" y="2376477"/>
            <a:ext cx="937491" cy="89647"/>
          </a:xfrm>
          <a:custGeom>
            <a:avLst/>
            <a:gdLst/>
            <a:ahLst/>
            <a:cxnLst/>
            <a:rect l="l" t="t" r="r" b="b"/>
            <a:pathLst>
              <a:path w="1031239" h="101600">
                <a:moveTo>
                  <a:pt x="0" y="0"/>
                </a:moveTo>
                <a:lnTo>
                  <a:pt x="1031051" y="0"/>
                </a:lnTo>
                <a:lnTo>
                  <a:pt x="1031051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554055" y="2376477"/>
            <a:ext cx="54264" cy="89647"/>
          </a:xfrm>
          <a:custGeom>
            <a:avLst/>
            <a:gdLst/>
            <a:ahLst/>
            <a:cxnLst/>
            <a:rect l="l" t="t" r="r" b="b"/>
            <a:pathLst>
              <a:path w="59689" h="101600">
                <a:moveTo>
                  <a:pt x="0" y="0"/>
                </a:moveTo>
                <a:lnTo>
                  <a:pt x="59376" y="0"/>
                </a:lnTo>
                <a:lnTo>
                  <a:pt x="59376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2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 txBox="1"/>
          <p:nvPr/>
        </p:nvSpPr>
        <p:spPr>
          <a:xfrm>
            <a:off x="4568238" y="2378419"/>
            <a:ext cx="105640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0840</a:t>
            </a:r>
            <a:r>
              <a:rPr sz="500" spc="-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81" dirty="0">
                <a:solidFill>
                  <a:srgbClr val="F9FBF9"/>
                </a:solidFill>
                <a:latin typeface="Arial"/>
                <a:cs typeface="Arial"/>
              </a:rPr>
              <a:t>-</a:t>
            </a:r>
            <a:r>
              <a:rPr sz="500" spc="-4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Nuclear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F9FBF9"/>
                </a:solidFill>
                <a:latin typeface="Arial"/>
                <a:cs typeface="Arial"/>
              </a:rPr>
              <a:t>Eng</a:t>
            </a:r>
            <a:r>
              <a:rPr sz="500" spc="13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36" dirty="0">
                <a:solidFill>
                  <a:srgbClr val="F9FBF9"/>
                </a:solidFill>
                <a:latin typeface="Arial"/>
                <a:cs typeface="Arial"/>
              </a:rPr>
              <a:t>neer</a:t>
            </a:r>
            <a:r>
              <a:rPr sz="500" spc="22" dirty="0">
                <a:solidFill>
                  <a:srgbClr val="F9FBF9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F9FBF9"/>
                </a:solidFill>
                <a:latin typeface="Arial"/>
                <a:cs typeface="Arial"/>
              </a:rPr>
              <a:t>ng</a:t>
            </a:r>
            <a:r>
              <a:rPr sz="50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40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-67" dirty="0">
                <a:solidFill>
                  <a:srgbClr val="F9FBF9"/>
                </a:solidFill>
                <a:latin typeface="Arial"/>
                <a:cs typeface="Arial"/>
              </a:rPr>
              <a:t>IC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5936" y="2490201"/>
            <a:ext cx="57785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67" dirty="0">
                <a:solidFill>
                  <a:srgbClr val="971C1F"/>
                </a:solidFill>
                <a:latin typeface="Arial"/>
                <a:cs typeface="Arial"/>
              </a:rPr>
              <a:t>IC</a:t>
            </a:r>
            <a:r>
              <a:rPr sz="500" spc="-27" dirty="0">
                <a:solidFill>
                  <a:srgbClr val="971C1F"/>
                </a:solidFill>
                <a:latin typeface="Arial"/>
                <a:cs typeface="Arial"/>
              </a:rPr>
              <a:t> </a:t>
            </a:r>
            <a:r>
              <a:rPr sz="500" spc="-49" dirty="0">
                <a:solidFill>
                  <a:srgbClr val="1F7CBF"/>
                </a:solidFill>
                <a:latin typeface="Arial"/>
                <a:cs typeface="Arial"/>
              </a:rPr>
              <a:t>Rem</a:t>
            </a:r>
            <a:r>
              <a:rPr sz="500" spc="-63" dirty="0">
                <a:solidFill>
                  <a:srgbClr val="388CC8"/>
                </a:solidFill>
                <a:latin typeface="Arial"/>
                <a:cs typeface="Arial"/>
              </a:rPr>
              <a:t>o</a:t>
            </a:r>
            <a:r>
              <a:rPr sz="500" spc="-9" dirty="0">
                <a:solidFill>
                  <a:srgbClr val="1F7CBF"/>
                </a:solidFill>
                <a:latin typeface="Arial"/>
                <a:cs typeface="Arial"/>
              </a:rPr>
              <a:t>ve</a:t>
            </a:r>
            <a:r>
              <a:rPr sz="500" spc="-76" dirty="0">
                <a:solidFill>
                  <a:srgbClr val="1F7CBF"/>
                </a:solidFill>
                <a:latin typeface="Arial"/>
                <a:cs typeface="Arial"/>
              </a:rPr>
              <a:t> </a:t>
            </a:r>
            <a:r>
              <a:rPr sz="500" spc="9" dirty="0">
                <a:solidFill>
                  <a:srgbClr val="1F7CBF"/>
                </a:solidFill>
                <a:latin typeface="Arial"/>
                <a:cs typeface="Arial"/>
              </a:rPr>
              <a:t>a</a:t>
            </a:r>
            <a:r>
              <a:rPr sz="500" spc="31" dirty="0">
                <a:solidFill>
                  <a:srgbClr val="0372BC"/>
                </a:solidFill>
                <a:latin typeface="Arial"/>
                <a:cs typeface="Arial"/>
              </a:rPr>
              <a:t>l</a:t>
            </a:r>
            <a:r>
              <a:rPr sz="500" spc="63" dirty="0">
                <a:solidFill>
                  <a:srgbClr val="0372BC"/>
                </a:solidFill>
                <a:latin typeface="Arial"/>
                <a:cs typeface="Arial"/>
              </a:rPr>
              <a:t>l</a:t>
            </a:r>
            <a:r>
              <a:rPr sz="500" spc="-9" dirty="0">
                <a:solidFill>
                  <a:srgbClr val="1F7CBF"/>
                </a:solidFill>
                <a:latin typeface="Arial"/>
                <a:cs typeface="Arial"/>
              </a:rPr>
              <a:t>filters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9708" y="2741381"/>
            <a:ext cx="9513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02" dirty="0">
                <a:latin typeface="Arial"/>
                <a:cs typeface="Arial"/>
              </a:rPr>
              <a:t>V</a:t>
            </a:r>
            <a:r>
              <a:rPr sz="500" spc="36" dirty="0">
                <a:latin typeface="Arial"/>
                <a:cs typeface="Arial"/>
              </a:rPr>
              <a:t>i</a:t>
            </a:r>
            <a:r>
              <a:rPr sz="500" spc="144" dirty="0">
                <a:latin typeface="Arial"/>
                <a:cs typeface="Arial"/>
              </a:rPr>
              <a:t>ew</a:t>
            </a:r>
            <a:r>
              <a:rPr sz="500" spc="54" dirty="0">
                <a:latin typeface="Arial"/>
                <a:cs typeface="Arial"/>
              </a:rPr>
              <a:t>i</a:t>
            </a:r>
            <a:r>
              <a:rPr sz="500" spc="135" dirty="0">
                <a:latin typeface="Arial"/>
                <a:cs typeface="Arial"/>
              </a:rPr>
              <a:t>ng</a:t>
            </a:r>
            <a:r>
              <a:rPr sz="500" spc="-27" dirty="0">
                <a:latin typeface="Arial"/>
                <a:cs typeface="Arial"/>
              </a:rPr>
              <a:t> </a:t>
            </a:r>
            <a:r>
              <a:rPr sz="600" spc="238" dirty="0">
                <a:latin typeface="Times New Roman"/>
                <a:cs typeface="Times New Roman"/>
              </a:rPr>
              <a:t>1</a:t>
            </a:r>
            <a:r>
              <a:rPr sz="600" spc="228" dirty="0">
                <a:solidFill>
                  <a:srgbClr val="0F0F16"/>
                </a:solidFill>
                <a:latin typeface="Times New Roman"/>
                <a:cs typeface="Times New Roman"/>
              </a:rPr>
              <a:t>-</a:t>
            </a:r>
            <a:r>
              <a:rPr sz="600" spc="-45" dirty="0">
                <a:solidFill>
                  <a:srgbClr val="0F0F16"/>
                </a:solidFill>
                <a:latin typeface="Times New Roman"/>
                <a:cs typeface="Times New Roman"/>
              </a:rPr>
              <a:t> </a:t>
            </a:r>
            <a:r>
              <a:rPr sz="600" spc="63" dirty="0">
                <a:latin typeface="Times New Roman"/>
                <a:cs typeface="Times New Roman"/>
              </a:rPr>
              <a:t>2</a:t>
            </a:r>
            <a:r>
              <a:rPr sz="600" spc="40" dirty="0">
                <a:latin typeface="Times New Roman"/>
                <a:cs typeface="Times New Roman"/>
              </a:rPr>
              <a:t> </a:t>
            </a:r>
            <a:r>
              <a:rPr sz="500" spc="94" dirty="0">
                <a:latin typeface="Arial"/>
                <a:cs typeface="Arial"/>
              </a:rPr>
              <a:t>of</a:t>
            </a:r>
            <a:r>
              <a:rPr sz="500" spc="31" dirty="0">
                <a:latin typeface="Arial"/>
                <a:cs typeface="Arial"/>
              </a:rPr>
              <a:t> </a:t>
            </a:r>
            <a:r>
              <a:rPr sz="600" spc="94" dirty="0">
                <a:latin typeface="Times New Roman"/>
                <a:cs typeface="Times New Roman"/>
              </a:rPr>
              <a:t>2</a:t>
            </a:r>
            <a:r>
              <a:rPr sz="600" spc="-36" dirty="0">
                <a:latin typeface="Times New Roman"/>
                <a:cs typeface="Times New Roman"/>
              </a:rPr>
              <a:t> </a:t>
            </a:r>
            <a:r>
              <a:rPr sz="500" spc="99" dirty="0">
                <a:latin typeface="Arial"/>
                <a:cs typeface="Arial"/>
              </a:rPr>
              <a:t>jobs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11453" y="2732365"/>
            <a:ext cx="95019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76" dirty="0">
                <a:latin typeface="Arial"/>
                <a:cs typeface="Arial"/>
              </a:rPr>
              <a:t>Sort</a:t>
            </a:r>
            <a:r>
              <a:rPr sz="500" spc="45" dirty="0">
                <a:latin typeface="Arial"/>
                <a:cs typeface="Arial"/>
              </a:rPr>
              <a:t> </a:t>
            </a:r>
            <a:r>
              <a:rPr sz="500" spc="85" dirty="0">
                <a:latin typeface="Arial"/>
                <a:cs typeface="Arial"/>
              </a:rPr>
              <a:t>by</a:t>
            </a:r>
            <a:r>
              <a:rPr sz="500" dirty="0">
                <a:latin typeface="Arial"/>
                <a:cs typeface="Arial"/>
              </a:rPr>
              <a:t>     </a:t>
            </a:r>
            <a:r>
              <a:rPr sz="500" spc="-72" dirty="0">
                <a:latin typeface="Arial"/>
                <a:cs typeface="Arial"/>
              </a:rPr>
              <a:t> </a:t>
            </a:r>
            <a:r>
              <a:rPr sz="500" spc="13" dirty="0">
                <a:solidFill>
                  <a:srgbClr val="2B2B2F"/>
                </a:solidFill>
                <a:latin typeface="Arial"/>
                <a:cs typeface="Arial"/>
              </a:rPr>
              <a:t>Re</a:t>
            </a:r>
            <a:r>
              <a:rPr sz="500" spc="-40" dirty="0">
                <a:solidFill>
                  <a:srgbClr val="2B2B2F"/>
                </a:solidFill>
                <a:latin typeface="Arial"/>
                <a:cs typeface="Arial"/>
              </a:rPr>
              <a:t>l</a:t>
            </a:r>
            <a:r>
              <a:rPr sz="500" spc="18" dirty="0">
                <a:solidFill>
                  <a:srgbClr val="2B2B2F"/>
                </a:solidFill>
                <a:latin typeface="Arial"/>
                <a:cs typeface="Arial"/>
              </a:rPr>
              <a:t>evance</a:t>
            </a:r>
            <a:r>
              <a:rPr sz="500" dirty="0">
                <a:solidFill>
                  <a:srgbClr val="2B2B2F"/>
                </a:solidFill>
                <a:latin typeface="Arial"/>
                <a:cs typeface="Arial"/>
              </a:rPr>
              <a:t>     </a:t>
            </a:r>
            <a:r>
              <a:rPr sz="500" spc="-22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700" spc="233" dirty="0">
                <a:latin typeface="Times New Roman"/>
                <a:cs typeface="Times New Roman"/>
              </a:rPr>
              <a:t>v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73770" y="3061197"/>
            <a:ext cx="241415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300" b="1" spc="-76" dirty="0">
                <a:solidFill>
                  <a:srgbClr val="2B2B2F"/>
                </a:solidFill>
                <a:latin typeface="Times New Roman"/>
                <a:cs typeface="Times New Roman"/>
              </a:rPr>
              <a:t>111111</a:t>
            </a:r>
            <a:r>
              <a:rPr sz="300" b="1" spc="36" dirty="0">
                <a:solidFill>
                  <a:srgbClr val="2B2B2F"/>
                </a:solidFill>
                <a:latin typeface="Times New Roman"/>
                <a:cs typeface="Times New Roman"/>
              </a:rPr>
              <a:t> </a:t>
            </a:r>
            <a:r>
              <a:rPr sz="500" spc="4" dirty="0">
                <a:solidFill>
                  <a:srgbClr val="2B2B2F"/>
                </a:solidFill>
                <a:latin typeface="Arial"/>
                <a:cs typeface="Arial"/>
              </a:rPr>
              <a:t>Save</a:t>
            </a:r>
            <a:r>
              <a:rPr sz="500" spc="-58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67" dirty="0">
                <a:solidFill>
                  <a:srgbClr val="2B2B2F"/>
                </a:solidFill>
                <a:latin typeface="Arial"/>
                <a:cs typeface="Arial"/>
              </a:rPr>
              <a:t>th</a:t>
            </a:r>
            <a:r>
              <a:rPr sz="500" spc="9" dirty="0">
                <a:solidFill>
                  <a:srgbClr val="2B2B2F"/>
                </a:solidFill>
                <a:latin typeface="Arial"/>
                <a:cs typeface="Arial"/>
              </a:rPr>
              <a:t>i</a:t>
            </a:r>
            <a:r>
              <a:rPr sz="500" spc="4" dirty="0">
                <a:solidFill>
                  <a:srgbClr val="2B2B2F"/>
                </a:solidFill>
                <a:latin typeface="Arial"/>
                <a:cs typeface="Arial"/>
              </a:rPr>
              <a:t>s</a:t>
            </a:r>
            <a:r>
              <a:rPr sz="500" spc="-40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13" dirty="0">
                <a:solidFill>
                  <a:srgbClr val="2B2B2F"/>
                </a:solidFill>
                <a:latin typeface="Arial"/>
                <a:cs typeface="Arial"/>
              </a:rPr>
              <a:t>searc</a:t>
            </a:r>
            <a:r>
              <a:rPr sz="500" spc="67" dirty="0">
                <a:solidFill>
                  <a:srgbClr val="2B2B2F"/>
                </a:solidFill>
                <a:latin typeface="Arial"/>
                <a:cs typeface="Arial"/>
              </a:rPr>
              <a:t>h</a:t>
            </a:r>
            <a:r>
              <a:rPr sz="500" spc="85" dirty="0">
                <a:solidFill>
                  <a:srgbClr val="485B70"/>
                </a:solidFill>
                <a:latin typeface="Arial"/>
                <a:cs typeface="Arial"/>
              </a:rPr>
              <a:t>.</a:t>
            </a:r>
            <a:r>
              <a:rPr sz="500" spc="27" dirty="0">
                <a:solidFill>
                  <a:srgbClr val="2B2B2F"/>
                </a:solidFill>
                <a:latin typeface="Arial"/>
                <a:cs typeface="Arial"/>
              </a:rPr>
              <a:t>We'll</a:t>
            </a:r>
            <a:r>
              <a:rPr sz="500" spc="-31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40" dirty="0">
                <a:solidFill>
                  <a:srgbClr val="2B2B2F"/>
                </a:solidFill>
                <a:latin typeface="Arial"/>
                <a:cs typeface="Arial"/>
              </a:rPr>
              <a:t>email</a:t>
            </a:r>
            <a:r>
              <a:rPr sz="500" spc="-72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2B2B2F"/>
                </a:solidFill>
                <a:latin typeface="Arial"/>
                <a:cs typeface="Arial"/>
              </a:rPr>
              <a:t>you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45" dirty="0">
                <a:solidFill>
                  <a:srgbClr val="2B2B2F"/>
                </a:solidFill>
                <a:latin typeface="Arial"/>
                <a:cs typeface="Arial"/>
              </a:rPr>
              <a:t>ne</a:t>
            </a:r>
            <a:r>
              <a:rPr sz="500" spc="108" dirty="0">
                <a:solidFill>
                  <a:srgbClr val="2B2B2F"/>
                </a:solidFill>
                <a:latin typeface="Arial"/>
                <a:cs typeface="Arial"/>
              </a:rPr>
              <a:t>w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jobs</a:t>
            </a:r>
            <a:r>
              <a:rPr sz="500" spc="13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2B2B2F"/>
                </a:solidFill>
                <a:latin typeface="Arial"/>
                <a:cs typeface="Arial"/>
              </a:rPr>
              <a:t>as</a:t>
            </a:r>
            <a:r>
              <a:rPr sz="500" spc="-63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they</a:t>
            </a:r>
            <a:r>
              <a:rPr sz="500" spc="-4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become</a:t>
            </a:r>
            <a:r>
              <a:rPr sz="500" spc="-31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availab</a:t>
            </a:r>
            <a:r>
              <a:rPr sz="500" spc="-13" dirty="0">
                <a:solidFill>
                  <a:srgbClr val="2B2B2F"/>
                </a:solidFill>
                <a:latin typeface="Arial"/>
                <a:cs typeface="Arial"/>
              </a:rPr>
              <a:t>l</a:t>
            </a:r>
            <a:r>
              <a:rPr sz="500" spc="36" dirty="0">
                <a:solidFill>
                  <a:srgbClr val="2B2B2F"/>
                </a:solidFill>
                <a:latin typeface="Arial"/>
                <a:cs typeface="Arial"/>
              </a:rPr>
              <a:t>e</a:t>
            </a:r>
            <a:r>
              <a:rPr sz="500" spc="112" dirty="0">
                <a:solidFill>
                  <a:srgbClr val="626975"/>
                </a:solidFill>
                <a:latin typeface="Arial"/>
                <a:cs typeface="Arial"/>
              </a:rPr>
              <a:t>.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123197" y="3630252"/>
            <a:ext cx="274782" cy="89647"/>
          </a:xfrm>
          <a:custGeom>
            <a:avLst/>
            <a:gdLst/>
            <a:ahLst/>
            <a:cxnLst/>
            <a:rect l="l" t="t" r="r" b="b"/>
            <a:pathLst>
              <a:path w="302260" h="101600">
                <a:moveTo>
                  <a:pt x="0" y="0"/>
                </a:moveTo>
                <a:lnTo>
                  <a:pt x="301972" y="0"/>
                </a:lnTo>
                <a:lnTo>
                  <a:pt x="301972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4295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 txBox="1"/>
          <p:nvPr/>
        </p:nvSpPr>
        <p:spPr>
          <a:xfrm>
            <a:off x="576883" y="3278669"/>
            <a:ext cx="249959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46"/>
            <a:r>
              <a:rPr sz="800" spc="9" dirty="0">
                <a:latin typeface="Arial"/>
                <a:cs typeface="Arial"/>
              </a:rPr>
              <a:t>Save </a:t>
            </a:r>
            <a:r>
              <a:rPr sz="800" spc="40" dirty="0">
                <a:latin typeface="Arial"/>
                <a:cs typeface="Arial"/>
              </a:rPr>
              <a:t>search</a:t>
            </a:r>
            <a:endParaRPr sz="800" dirty="0">
              <a:latin typeface="Arial"/>
              <a:cs typeface="Arial"/>
            </a:endParaRPr>
          </a:p>
          <a:p>
            <a:pPr marL="17095">
              <a:spcBef>
                <a:spcPts val="367"/>
              </a:spcBef>
              <a:tabLst>
                <a:tab pos="2147191" algn="l"/>
              </a:tabLst>
            </a:pPr>
            <a:r>
              <a:rPr sz="800" spc="27" baseline="4629" dirty="0">
                <a:latin typeface="Arial"/>
                <a:cs typeface="Arial"/>
              </a:rPr>
              <a:t>Name	</a:t>
            </a:r>
            <a:r>
              <a:rPr sz="600" i="1" spc="18" dirty="0">
                <a:solidFill>
                  <a:srgbClr val="0F0F16"/>
                </a:solidFill>
                <a:latin typeface="Arial"/>
                <a:cs typeface="Arial"/>
              </a:rPr>
              <a:t>Required</a:t>
            </a:r>
            <a:endParaRPr sz="600" dirty="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75790"/>
            <a:r>
              <a:rPr sz="500" spc="18" dirty="0">
                <a:solidFill>
                  <a:srgbClr val="2B2B2F"/>
                </a:solidFill>
                <a:latin typeface="Arial"/>
                <a:cs typeface="Arial"/>
              </a:rPr>
              <a:t>Eng</a:t>
            </a:r>
            <a:r>
              <a:rPr sz="500" spc="13" dirty="0">
                <a:solidFill>
                  <a:srgbClr val="2B2B2F"/>
                </a:solidFill>
                <a:latin typeface="Arial"/>
                <a:cs typeface="Arial"/>
              </a:rPr>
              <a:t>i</a:t>
            </a:r>
            <a:r>
              <a:rPr sz="500" spc="27" dirty="0">
                <a:solidFill>
                  <a:srgbClr val="2B2B2F"/>
                </a:solidFill>
                <a:latin typeface="Arial"/>
                <a:cs typeface="Arial"/>
              </a:rPr>
              <a:t>n</a:t>
            </a:r>
            <a:r>
              <a:rPr sz="500" spc="-27" dirty="0">
                <a:solidFill>
                  <a:srgbClr val="2B2B2F"/>
                </a:solidFill>
                <a:latin typeface="Arial"/>
                <a:cs typeface="Arial"/>
              </a:rPr>
              <a:t>e</a:t>
            </a:r>
            <a:r>
              <a:rPr sz="500" spc="58" dirty="0">
                <a:solidFill>
                  <a:srgbClr val="444446"/>
                </a:solidFill>
                <a:latin typeface="Arial"/>
                <a:cs typeface="Arial"/>
              </a:rPr>
              <a:t>e</a:t>
            </a:r>
            <a:r>
              <a:rPr sz="500" spc="45" dirty="0">
                <a:solidFill>
                  <a:srgbClr val="2B2B2F"/>
                </a:solidFill>
                <a:latin typeface="Arial"/>
                <a:cs typeface="Arial"/>
              </a:rPr>
              <a:t>r</a:t>
            </a:r>
            <a:r>
              <a:rPr sz="500" spc="-63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Job</a:t>
            </a:r>
            <a:r>
              <a:rPr sz="500" spc="31" dirty="0">
                <a:solidFill>
                  <a:srgbClr val="444446"/>
                </a:solidFill>
                <a:latin typeface="Arial"/>
                <a:cs typeface="Arial"/>
              </a:rPr>
              <a:t>s</a:t>
            </a:r>
            <a:r>
              <a:rPr sz="500" spc="-45" dirty="0">
                <a:solidFill>
                  <a:srgbClr val="444446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2B2B2F"/>
                </a:solidFill>
                <a:latin typeface="Arial"/>
                <a:cs typeface="Arial"/>
              </a:rPr>
              <a:t>Japan</a:t>
            </a:r>
            <a:endParaRPr sz="500" dirty="0">
              <a:latin typeface="Arial"/>
              <a:cs typeface="Arial"/>
            </a:endParaRPr>
          </a:p>
          <a:p>
            <a:pPr marL="11397">
              <a:spcBef>
                <a:spcPts val="224"/>
              </a:spcBef>
              <a:tabLst>
                <a:tab pos="2455479" algn="l"/>
              </a:tabLst>
            </a:pPr>
            <a:r>
              <a:rPr sz="500" u="sng" spc="-4" dirty="0">
                <a:solidFill>
                  <a:srgbClr val="444446"/>
                </a:solidFill>
                <a:latin typeface="Arial"/>
                <a:cs typeface="Arial"/>
              </a:rPr>
              <a:t> 	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60990" y="3440343"/>
            <a:ext cx="874568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588" dirty="0">
                <a:solidFill>
                  <a:srgbClr val="056B99"/>
                </a:solidFill>
                <a:latin typeface="Arial"/>
                <a:cs typeface="Arial"/>
              </a:rPr>
              <a:t>•</a:t>
            </a:r>
            <a:r>
              <a:rPr sz="500" spc="31" dirty="0">
                <a:solidFill>
                  <a:srgbClr val="0F0F16"/>
                </a:solidFill>
                <a:latin typeface="Arial"/>
                <a:cs typeface="Arial"/>
              </a:rPr>
              <a:t>Notification</a:t>
            </a:r>
            <a:r>
              <a:rPr sz="500" spc="-45" dirty="0">
                <a:solidFill>
                  <a:srgbClr val="0F0F16"/>
                </a:solidFill>
                <a:latin typeface="Arial"/>
                <a:cs typeface="Arial"/>
              </a:rPr>
              <a:t> </a:t>
            </a:r>
            <a:r>
              <a:rPr sz="500" spc="22" dirty="0">
                <a:latin typeface="Arial"/>
                <a:cs typeface="Arial"/>
              </a:rPr>
              <a:t>frequency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17402" y="3632194"/>
            <a:ext cx="29556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71" dirty="0">
                <a:solidFill>
                  <a:srgbClr val="F9FBF9"/>
                </a:solidFill>
                <a:latin typeface="Arial"/>
                <a:cs typeface="Arial"/>
              </a:rPr>
              <a:t>,/</a:t>
            </a:r>
            <a:r>
              <a:rPr sz="500" spc="-27" dirty="0">
                <a:solidFill>
                  <a:srgbClr val="F9FBF9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F9FBF9"/>
                </a:solidFill>
                <a:latin typeface="Arial"/>
                <a:cs typeface="Arial"/>
              </a:rPr>
              <a:t>Daily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10804" y="3734913"/>
            <a:ext cx="292677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95" marR="4559" indent="-6268">
              <a:lnSpc>
                <a:spcPct val="127299"/>
              </a:lnSpc>
            </a:pPr>
            <a:r>
              <a:rPr sz="500" spc="22" dirty="0">
                <a:solidFill>
                  <a:srgbClr val="444446"/>
                </a:solidFill>
                <a:latin typeface="Arial"/>
                <a:cs typeface="Arial"/>
              </a:rPr>
              <a:t>Weekly </a:t>
            </a:r>
            <a:r>
              <a:rPr sz="500" spc="27" dirty="0">
                <a:solidFill>
                  <a:srgbClr val="444446"/>
                </a:solidFill>
                <a:latin typeface="Arial"/>
                <a:cs typeface="Arial"/>
              </a:rPr>
              <a:t>Month</a:t>
            </a:r>
            <a:r>
              <a:rPr sz="500" spc="-67" dirty="0">
                <a:solidFill>
                  <a:srgbClr val="444446"/>
                </a:solidFill>
                <a:latin typeface="Arial"/>
                <a:cs typeface="Arial"/>
              </a:rPr>
              <a:t>l</a:t>
            </a:r>
            <a:r>
              <a:rPr sz="500" spc="54" dirty="0">
                <a:solidFill>
                  <a:srgbClr val="444446"/>
                </a:solidFill>
                <a:latin typeface="Arial"/>
                <a:cs typeface="Arial"/>
              </a:rPr>
              <a:t>y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17030" y="3940351"/>
            <a:ext cx="22282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22" dirty="0">
                <a:solidFill>
                  <a:srgbClr val="444446"/>
                </a:solidFill>
                <a:latin typeface="Arial"/>
                <a:cs typeface="Arial"/>
              </a:rPr>
              <a:t>Never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74603" y="4171476"/>
            <a:ext cx="28632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22" dirty="0">
                <a:solidFill>
                  <a:srgbClr val="1F7CBF"/>
                </a:solidFill>
                <a:latin typeface="Arial"/>
                <a:cs typeface="Arial"/>
              </a:rPr>
              <a:t>Save</a:t>
            </a:r>
            <a:r>
              <a:rPr sz="500" spc="-36" dirty="0">
                <a:solidFill>
                  <a:srgbClr val="1F7CBF"/>
                </a:solidFill>
                <a:latin typeface="Arial"/>
                <a:cs typeface="Arial"/>
              </a:rPr>
              <a:t> </a:t>
            </a:r>
            <a:r>
              <a:rPr sz="500" spc="13" dirty="0">
                <a:solidFill>
                  <a:srgbClr val="1F7CBF"/>
                </a:solidFill>
                <a:latin typeface="Arial"/>
                <a:cs typeface="Arial"/>
              </a:rPr>
              <a:t>Jo</a:t>
            </a:r>
            <a:r>
              <a:rPr sz="500" spc="49" dirty="0">
                <a:solidFill>
                  <a:srgbClr val="0372BC"/>
                </a:solidFill>
                <a:latin typeface="Arial"/>
                <a:cs typeface="Arial"/>
              </a:rPr>
              <a:t>b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3770" y="4360290"/>
            <a:ext cx="1551132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5" marR="4559">
              <a:lnSpc>
                <a:spcPct val="142300"/>
              </a:lnSpc>
            </a:pPr>
            <a:r>
              <a:rPr sz="500" spc="40" dirty="0">
                <a:solidFill>
                  <a:srgbClr val="2B2B2F"/>
                </a:solidFill>
                <a:latin typeface="Arial"/>
                <a:cs typeface="Arial"/>
              </a:rPr>
              <a:t>U.S.</a:t>
            </a:r>
            <a:r>
              <a:rPr sz="500" spc="27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58" dirty="0">
                <a:solidFill>
                  <a:srgbClr val="2B2B2F"/>
                </a:solidFill>
                <a:latin typeface="Arial"/>
                <a:cs typeface="Arial"/>
              </a:rPr>
              <a:t>Pacific</a:t>
            </a:r>
            <a:r>
              <a:rPr sz="500" spc="36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117" dirty="0">
                <a:solidFill>
                  <a:srgbClr val="2B2B2F"/>
                </a:solidFill>
                <a:latin typeface="Arial"/>
                <a:cs typeface="Arial"/>
              </a:rPr>
              <a:t>F</a:t>
            </a:r>
            <a:r>
              <a:rPr sz="500" spc="-18" dirty="0">
                <a:solidFill>
                  <a:srgbClr val="2B2B2F"/>
                </a:solidFill>
                <a:latin typeface="Arial"/>
                <a:cs typeface="Arial"/>
              </a:rPr>
              <a:t>l</a:t>
            </a:r>
            <a:r>
              <a:rPr sz="500" spc="76" dirty="0">
                <a:solidFill>
                  <a:srgbClr val="2B2B2F"/>
                </a:solidFill>
                <a:latin typeface="Arial"/>
                <a:cs typeface="Arial"/>
              </a:rPr>
              <a:t>eet,</a:t>
            </a:r>
            <a:r>
              <a:rPr sz="500" spc="18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76" dirty="0">
                <a:solidFill>
                  <a:srgbClr val="2B2B2F"/>
                </a:solidFill>
                <a:latin typeface="Arial"/>
                <a:cs typeface="Arial"/>
              </a:rPr>
              <a:t>Commander</a:t>
            </a:r>
            <a:r>
              <a:rPr sz="500" spc="72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108" dirty="0">
                <a:solidFill>
                  <a:srgbClr val="2B2B2F"/>
                </a:solidFill>
                <a:latin typeface="Arial"/>
                <a:cs typeface="Arial"/>
              </a:rPr>
              <a:t>in</a:t>
            </a:r>
            <a:r>
              <a:rPr sz="500" spc="9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54" dirty="0">
                <a:solidFill>
                  <a:srgbClr val="2B2B2F"/>
                </a:solidFill>
                <a:latin typeface="Arial"/>
                <a:cs typeface="Arial"/>
              </a:rPr>
              <a:t>C</a:t>
            </a:r>
            <a:r>
              <a:rPr sz="500" spc="49" dirty="0">
                <a:solidFill>
                  <a:srgbClr val="2B2B2F"/>
                </a:solidFill>
                <a:latin typeface="Arial"/>
                <a:cs typeface="Arial"/>
              </a:rPr>
              <a:t>h</a:t>
            </a:r>
            <a:r>
              <a:rPr sz="500" spc="67" dirty="0">
                <a:solidFill>
                  <a:srgbClr val="444446"/>
                </a:solidFill>
                <a:latin typeface="Arial"/>
                <a:cs typeface="Arial"/>
              </a:rPr>
              <a:t>i</a:t>
            </a:r>
            <a:r>
              <a:rPr sz="500" spc="58" dirty="0">
                <a:solidFill>
                  <a:srgbClr val="2B2B2F"/>
                </a:solidFill>
                <a:latin typeface="Arial"/>
                <a:cs typeface="Arial"/>
              </a:rPr>
              <a:t>ef</a:t>
            </a:r>
            <a:r>
              <a:rPr sz="500" spc="40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2B2B2F"/>
                </a:solidFill>
                <a:latin typeface="Arial"/>
                <a:cs typeface="Arial"/>
              </a:rPr>
              <a:t>Department</a:t>
            </a:r>
            <a:r>
              <a:rPr sz="500" spc="-36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of</a:t>
            </a:r>
            <a:r>
              <a:rPr sz="500" spc="-45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45" dirty="0">
                <a:solidFill>
                  <a:srgbClr val="2B2B2F"/>
                </a:solidFill>
                <a:latin typeface="Arial"/>
                <a:cs typeface="Arial"/>
              </a:rPr>
              <a:t>the</a:t>
            </a:r>
            <a:r>
              <a:rPr sz="500" spc="-9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2B2B2F"/>
                </a:solidFill>
                <a:latin typeface="Arial"/>
                <a:cs typeface="Arial"/>
              </a:rPr>
              <a:t>Navy</a:t>
            </a:r>
            <a:endParaRPr sz="500" dirty="0">
              <a:latin typeface="Arial"/>
              <a:cs typeface="Arial"/>
            </a:endParaRPr>
          </a:p>
          <a:p>
            <a:pPr marL="11397">
              <a:spcBef>
                <a:spcPts val="49"/>
              </a:spcBef>
            </a:pPr>
            <a:r>
              <a:rPr sz="800" spc="126" dirty="0">
                <a:solidFill>
                  <a:srgbClr val="01BFE6"/>
                </a:solidFill>
                <a:latin typeface="Times New Roman"/>
                <a:cs typeface="Times New Roman"/>
              </a:rPr>
              <a:t>9</a:t>
            </a:r>
            <a:r>
              <a:rPr sz="500" dirty="0">
                <a:solidFill>
                  <a:srgbClr val="2B2B2F"/>
                </a:solidFill>
                <a:latin typeface="Arial"/>
                <a:cs typeface="Arial"/>
              </a:rPr>
              <a:t>Yokosuka</a:t>
            </a:r>
            <a:r>
              <a:rPr sz="500" spc="-72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112" dirty="0">
                <a:solidFill>
                  <a:srgbClr val="444446"/>
                </a:solidFill>
                <a:latin typeface="Arial"/>
                <a:cs typeface="Arial"/>
              </a:rPr>
              <a:t>,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Japan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26510" y="4351653"/>
            <a:ext cx="908050" cy="213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31" dirty="0">
                <a:solidFill>
                  <a:srgbClr val="626975"/>
                </a:solidFill>
                <a:latin typeface="Arial"/>
                <a:cs typeface="Arial"/>
              </a:rPr>
              <a:t>Starting</a:t>
            </a:r>
            <a:r>
              <a:rPr sz="500" spc="-58" dirty="0">
                <a:solidFill>
                  <a:srgbClr val="626975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626975"/>
                </a:solidFill>
                <a:latin typeface="Arial"/>
                <a:cs typeface="Arial"/>
              </a:rPr>
              <a:t>at</a:t>
            </a:r>
            <a:r>
              <a:rPr sz="500" spc="-27" dirty="0">
                <a:solidFill>
                  <a:srgbClr val="626975"/>
                </a:solidFill>
                <a:latin typeface="Arial"/>
                <a:cs typeface="Arial"/>
              </a:rPr>
              <a:t> </a:t>
            </a:r>
            <a:r>
              <a:rPr sz="600" spc="4" dirty="0">
                <a:solidFill>
                  <a:srgbClr val="626975"/>
                </a:solidFill>
                <a:latin typeface="Times New Roman"/>
                <a:cs typeface="Times New Roman"/>
              </a:rPr>
              <a:t>$64,</a:t>
            </a:r>
            <a:r>
              <a:rPr sz="600" spc="-13" dirty="0">
                <a:solidFill>
                  <a:srgbClr val="626975"/>
                </a:solidFill>
                <a:latin typeface="Times New Roman"/>
                <a:cs typeface="Times New Roman"/>
              </a:rPr>
              <a:t>8</a:t>
            </a:r>
            <a:r>
              <a:rPr sz="600" spc="-27" dirty="0">
                <a:solidFill>
                  <a:srgbClr val="626975"/>
                </a:solidFill>
                <a:latin typeface="Times New Roman"/>
                <a:cs typeface="Times New Roman"/>
              </a:rPr>
              <a:t>1</a:t>
            </a:r>
            <a:r>
              <a:rPr sz="600" spc="63" dirty="0">
                <a:solidFill>
                  <a:srgbClr val="626975"/>
                </a:solidFill>
                <a:latin typeface="Times New Roman"/>
                <a:cs typeface="Times New Roman"/>
              </a:rPr>
              <a:t>3</a:t>
            </a:r>
            <a:r>
              <a:rPr sz="600" spc="-81" dirty="0">
                <a:solidFill>
                  <a:srgbClr val="626975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626975"/>
                </a:solidFill>
                <a:latin typeface="Arial"/>
                <a:cs typeface="Arial"/>
              </a:rPr>
              <a:t>(GS</a:t>
            </a:r>
            <a:r>
              <a:rPr sz="500" spc="-54" dirty="0">
                <a:solidFill>
                  <a:srgbClr val="626975"/>
                </a:solidFill>
                <a:latin typeface="Arial"/>
                <a:cs typeface="Arial"/>
              </a:rPr>
              <a:t> </a:t>
            </a:r>
            <a:r>
              <a:rPr sz="600" spc="-27" dirty="0">
                <a:solidFill>
                  <a:srgbClr val="626975"/>
                </a:solidFill>
                <a:latin typeface="Times New Roman"/>
                <a:cs typeface="Times New Roman"/>
              </a:rPr>
              <a:t>1</a:t>
            </a:r>
            <a:r>
              <a:rPr sz="600" spc="-22" dirty="0">
                <a:solidFill>
                  <a:srgbClr val="626975"/>
                </a:solidFill>
                <a:latin typeface="Times New Roman"/>
                <a:cs typeface="Times New Roman"/>
              </a:rPr>
              <a:t>2)</a:t>
            </a:r>
            <a:endParaRPr sz="600" dirty="0">
              <a:latin typeface="Times New Roman"/>
              <a:cs typeface="Times New Roman"/>
            </a:endParaRPr>
          </a:p>
          <a:p>
            <a:pPr marL="14246">
              <a:spcBef>
                <a:spcPts val="255"/>
              </a:spcBef>
            </a:pPr>
            <a:r>
              <a:rPr sz="500" spc="22" dirty="0">
                <a:solidFill>
                  <a:srgbClr val="626975"/>
                </a:solidFill>
                <a:latin typeface="Arial"/>
                <a:cs typeface="Arial"/>
              </a:rPr>
              <a:t>Permanent</a:t>
            </a:r>
            <a:r>
              <a:rPr sz="500" spc="4" dirty="0">
                <a:solidFill>
                  <a:srgbClr val="626975"/>
                </a:solidFill>
                <a:latin typeface="Arial"/>
                <a:cs typeface="Arial"/>
              </a:rPr>
              <a:t> </a:t>
            </a:r>
            <a:r>
              <a:rPr sz="500" spc="45" dirty="0">
                <a:solidFill>
                  <a:srgbClr val="626975"/>
                </a:solidFill>
                <a:latin typeface="Arial"/>
                <a:cs typeface="Arial"/>
              </a:rPr>
              <a:t>•</a:t>
            </a:r>
            <a:r>
              <a:rPr sz="500" spc="-22" dirty="0">
                <a:solidFill>
                  <a:srgbClr val="626975"/>
                </a:solidFill>
                <a:latin typeface="Arial"/>
                <a:cs typeface="Arial"/>
              </a:rPr>
              <a:t> </a:t>
            </a:r>
            <a:r>
              <a:rPr sz="500" spc="13" dirty="0">
                <a:solidFill>
                  <a:srgbClr val="626975"/>
                </a:solidFill>
                <a:latin typeface="Arial"/>
                <a:cs typeface="Arial"/>
              </a:rPr>
              <a:t>Full-T</a:t>
            </a:r>
            <a:r>
              <a:rPr sz="500" spc="-13" dirty="0">
                <a:solidFill>
                  <a:srgbClr val="626975"/>
                </a:solidFill>
                <a:latin typeface="Arial"/>
                <a:cs typeface="Arial"/>
              </a:rPr>
              <a:t>i</a:t>
            </a:r>
            <a:r>
              <a:rPr sz="500" spc="63" dirty="0">
                <a:solidFill>
                  <a:srgbClr val="626975"/>
                </a:solidFill>
                <a:latin typeface="Arial"/>
                <a:cs typeface="Arial"/>
              </a:rPr>
              <a:t>me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73770" y="4847213"/>
            <a:ext cx="1178214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238" dirty="0">
                <a:solidFill>
                  <a:srgbClr val="FDB823"/>
                </a:solidFill>
                <a:latin typeface="Times New Roman"/>
                <a:cs typeface="Times New Roman"/>
              </a:rPr>
              <a:t>0</a:t>
            </a:r>
            <a:r>
              <a:rPr sz="800" spc="-121" dirty="0">
                <a:solidFill>
                  <a:srgbClr val="FDB823"/>
                </a:solidFill>
                <a:latin typeface="Times New Roman"/>
                <a:cs typeface="Times New Roman"/>
              </a:rPr>
              <a:t> </a:t>
            </a:r>
            <a:r>
              <a:rPr sz="600" i="1" spc="13" dirty="0">
                <a:solidFill>
                  <a:srgbClr val="626975"/>
                </a:solidFill>
                <a:latin typeface="Times New Roman"/>
                <a:cs typeface="Times New Roman"/>
              </a:rPr>
              <a:t>Open</a:t>
            </a:r>
            <a:r>
              <a:rPr sz="600" i="1" spc="-27" dirty="0">
                <a:solidFill>
                  <a:srgbClr val="626975"/>
                </a:solidFill>
                <a:latin typeface="Times New Roman"/>
                <a:cs typeface="Times New Roman"/>
              </a:rPr>
              <a:t> </a:t>
            </a:r>
            <a:r>
              <a:rPr sz="600" i="1" dirty="0">
                <a:solidFill>
                  <a:srgbClr val="626975"/>
                </a:solidFill>
                <a:latin typeface="Times New Roman"/>
                <a:cs typeface="Times New Roman"/>
              </a:rPr>
              <a:t>08/0</a:t>
            </a:r>
            <a:r>
              <a:rPr sz="600" i="1" spc="-90" dirty="0">
                <a:solidFill>
                  <a:srgbClr val="626975"/>
                </a:solidFill>
                <a:latin typeface="Times New Roman"/>
                <a:cs typeface="Times New Roman"/>
              </a:rPr>
              <a:t>1</a:t>
            </a:r>
            <a:r>
              <a:rPr sz="600" i="1" spc="85" dirty="0">
                <a:solidFill>
                  <a:srgbClr val="858A91"/>
                </a:solidFill>
                <a:latin typeface="Times New Roman"/>
                <a:cs typeface="Times New Roman"/>
              </a:rPr>
              <a:t>/</a:t>
            </a:r>
            <a:r>
              <a:rPr sz="600" i="1" spc="9" dirty="0">
                <a:solidFill>
                  <a:srgbClr val="626975"/>
                </a:solidFill>
                <a:latin typeface="Times New Roman"/>
                <a:cs typeface="Times New Roman"/>
              </a:rPr>
              <a:t>2017</a:t>
            </a:r>
            <a:r>
              <a:rPr sz="600" i="1" spc="-13" dirty="0">
                <a:solidFill>
                  <a:srgbClr val="626975"/>
                </a:solidFill>
                <a:latin typeface="Times New Roman"/>
                <a:cs typeface="Times New Roman"/>
              </a:rPr>
              <a:t> </a:t>
            </a:r>
            <a:r>
              <a:rPr sz="600" i="1" spc="31" dirty="0">
                <a:solidFill>
                  <a:srgbClr val="626975"/>
                </a:solidFill>
                <a:latin typeface="Times New Roman"/>
                <a:cs typeface="Times New Roman"/>
              </a:rPr>
              <a:t>to</a:t>
            </a:r>
            <a:r>
              <a:rPr sz="600" i="1" spc="-85" dirty="0">
                <a:solidFill>
                  <a:srgbClr val="626975"/>
                </a:solidFill>
                <a:latin typeface="Times New Roman"/>
                <a:cs typeface="Times New Roman"/>
              </a:rPr>
              <a:t> </a:t>
            </a:r>
            <a:r>
              <a:rPr sz="600" i="1" spc="4" dirty="0">
                <a:solidFill>
                  <a:srgbClr val="626975"/>
                </a:solidFill>
                <a:latin typeface="Times New Roman"/>
                <a:cs typeface="Times New Roman"/>
              </a:rPr>
              <a:t>08/15/2017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81712" y="1662373"/>
            <a:ext cx="189172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121" dirty="0">
                <a:solidFill>
                  <a:srgbClr val="2B2B2F"/>
                </a:solidFill>
                <a:latin typeface="Arial"/>
                <a:cs typeface="Arial"/>
              </a:rPr>
              <a:t>&amp; </a:t>
            </a:r>
            <a:r>
              <a:rPr sz="700" spc="-40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-54" dirty="0">
                <a:solidFill>
                  <a:srgbClr val="2B2B2F"/>
                </a:solidFill>
                <a:latin typeface="Arial"/>
                <a:cs typeface="Arial"/>
              </a:rPr>
              <a:t>Yo</a:t>
            </a:r>
            <a:r>
              <a:rPr sz="500" spc="-40" dirty="0">
                <a:solidFill>
                  <a:srgbClr val="2B2B2F"/>
                </a:solidFill>
                <a:latin typeface="Arial"/>
                <a:cs typeface="Arial"/>
              </a:rPr>
              <a:t>u</a:t>
            </a:r>
            <a:r>
              <a:rPr sz="500" spc="58" dirty="0">
                <a:solidFill>
                  <a:srgbClr val="444446"/>
                </a:solidFill>
                <a:latin typeface="Arial"/>
                <a:cs typeface="Arial"/>
              </a:rPr>
              <a:t>'</a:t>
            </a:r>
            <a:r>
              <a:rPr sz="500" spc="-13" dirty="0">
                <a:solidFill>
                  <a:srgbClr val="2B2B2F"/>
                </a:solidFill>
                <a:latin typeface="Arial"/>
                <a:cs typeface="Arial"/>
              </a:rPr>
              <a:t>re</a:t>
            </a:r>
            <a:r>
              <a:rPr sz="500" spc="-54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-13" dirty="0">
                <a:solidFill>
                  <a:srgbClr val="2B2B2F"/>
                </a:solidFill>
                <a:latin typeface="Arial"/>
                <a:cs typeface="Arial"/>
              </a:rPr>
              <a:t>n</a:t>
            </a:r>
            <a:r>
              <a:rPr sz="500" spc="-67" dirty="0">
                <a:solidFill>
                  <a:srgbClr val="2B2B2F"/>
                </a:solidFill>
                <a:latin typeface="Arial"/>
                <a:cs typeface="Arial"/>
              </a:rPr>
              <a:t>o</a:t>
            </a:r>
            <a:r>
              <a:rPr sz="500" spc="-162" dirty="0">
                <a:solidFill>
                  <a:srgbClr val="213A5B"/>
                </a:solidFill>
                <a:latin typeface="Arial"/>
                <a:cs typeface="Arial"/>
              </a:rPr>
              <a:t>l</a:t>
            </a:r>
            <a:r>
              <a:rPr sz="500" spc="-22" dirty="0">
                <a:solidFill>
                  <a:srgbClr val="2B2B2F"/>
                </a:solidFill>
                <a:latin typeface="Arial"/>
                <a:cs typeface="Arial"/>
              </a:rPr>
              <a:t>onger</a:t>
            </a:r>
            <a:r>
              <a:rPr sz="500" spc="-40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2B2B2F"/>
                </a:solidFill>
                <a:latin typeface="Arial"/>
                <a:cs typeface="Arial"/>
              </a:rPr>
              <a:t>us</a:t>
            </a:r>
            <a:r>
              <a:rPr sz="500" spc="-36" dirty="0">
                <a:solidFill>
                  <a:srgbClr val="2B2B2F"/>
                </a:solidFill>
                <a:latin typeface="Arial"/>
                <a:cs typeface="Arial"/>
              </a:rPr>
              <a:t>i</a:t>
            </a:r>
            <a:r>
              <a:rPr sz="500" spc="9" dirty="0">
                <a:solidFill>
                  <a:srgbClr val="2B2B2F"/>
                </a:solidFill>
                <a:latin typeface="Arial"/>
                <a:cs typeface="Arial"/>
              </a:rPr>
              <a:t>n</a:t>
            </a:r>
            <a:r>
              <a:rPr sz="500" spc="36" dirty="0">
                <a:solidFill>
                  <a:srgbClr val="2B2B2F"/>
                </a:solidFill>
                <a:latin typeface="Arial"/>
                <a:cs typeface="Arial"/>
              </a:rPr>
              <a:t>g</a:t>
            </a:r>
            <a:r>
              <a:rPr sz="500" spc="-4" dirty="0">
                <a:solidFill>
                  <a:srgbClr val="2B2B2F"/>
                </a:solidFill>
                <a:latin typeface="Arial"/>
                <a:cs typeface="Arial"/>
              </a:rPr>
              <a:t>filters</a:t>
            </a:r>
            <a:r>
              <a:rPr sz="500" spc="-58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-9" dirty="0">
                <a:solidFill>
                  <a:srgbClr val="2B2B2F"/>
                </a:solidFill>
                <a:latin typeface="Arial"/>
                <a:cs typeface="Arial"/>
              </a:rPr>
              <a:t>from</a:t>
            </a:r>
            <a:r>
              <a:rPr sz="500" spc="-45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-9" dirty="0">
                <a:solidFill>
                  <a:srgbClr val="2B2B2F"/>
                </a:solidFill>
                <a:latin typeface="Arial"/>
                <a:cs typeface="Arial"/>
              </a:rPr>
              <a:t>your</a:t>
            </a:r>
            <a:r>
              <a:rPr sz="500" spc="-31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2B2B2F"/>
                </a:solidFill>
                <a:latin typeface="Arial"/>
                <a:cs typeface="Arial"/>
              </a:rPr>
              <a:t>profil</a:t>
            </a:r>
            <a:r>
              <a:rPr sz="500" spc="40" dirty="0">
                <a:solidFill>
                  <a:srgbClr val="2B2B2F"/>
                </a:solidFill>
                <a:latin typeface="Arial"/>
                <a:cs typeface="Arial"/>
              </a:rPr>
              <a:t>e</a:t>
            </a:r>
            <a:r>
              <a:rPr sz="500" dirty="0">
                <a:solidFill>
                  <a:srgbClr val="2B2B2F"/>
                </a:solidFill>
                <a:latin typeface="Arial"/>
                <a:cs typeface="Arial"/>
              </a:rPr>
              <a:t>for</a:t>
            </a:r>
            <a:r>
              <a:rPr sz="500" spc="-40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27" dirty="0">
                <a:solidFill>
                  <a:srgbClr val="2B2B2F"/>
                </a:solidFill>
                <a:latin typeface="Arial"/>
                <a:cs typeface="Arial"/>
              </a:rPr>
              <a:t>th</a:t>
            </a:r>
            <a:r>
              <a:rPr sz="500" spc="-54" dirty="0">
                <a:solidFill>
                  <a:srgbClr val="2B2B2F"/>
                </a:solidFill>
                <a:latin typeface="Arial"/>
                <a:cs typeface="Arial"/>
              </a:rPr>
              <a:t>i</a:t>
            </a:r>
            <a:r>
              <a:rPr sz="500" spc="4" dirty="0">
                <a:solidFill>
                  <a:srgbClr val="2B2B2F"/>
                </a:solidFill>
                <a:latin typeface="Arial"/>
                <a:cs typeface="Arial"/>
              </a:rPr>
              <a:t>s</a:t>
            </a:r>
            <a:r>
              <a:rPr sz="500" spc="-63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-27" dirty="0">
                <a:solidFill>
                  <a:srgbClr val="2B2B2F"/>
                </a:solidFill>
                <a:latin typeface="Arial"/>
                <a:cs typeface="Arial"/>
              </a:rPr>
              <a:t>search.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996298" y="2023003"/>
            <a:ext cx="259195" cy="89647"/>
          </a:xfrm>
          <a:custGeom>
            <a:avLst/>
            <a:gdLst/>
            <a:ahLst/>
            <a:cxnLst/>
            <a:rect l="l" t="t" r="r" b="b"/>
            <a:pathLst>
              <a:path w="285115" h="101600">
                <a:moveTo>
                  <a:pt x="0" y="0"/>
                </a:moveTo>
                <a:lnTo>
                  <a:pt x="284688" y="0"/>
                </a:lnTo>
                <a:lnTo>
                  <a:pt x="284688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132F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 txBox="1"/>
          <p:nvPr/>
        </p:nvSpPr>
        <p:spPr>
          <a:xfrm>
            <a:off x="5987939" y="2024944"/>
            <a:ext cx="28344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45" dirty="0">
                <a:solidFill>
                  <a:srgbClr val="F9FBF9"/>
                </a:solidFill>
                <a:latin typeface="Arial"/>
                <a:cs typeface="Arial"/>
              </a:rPr>
              <a:t>S</a:t>
            </a:r>
            <a:r>
              <a:rPr sz="500" spc="85" dirty="0">
                <a:solidFill>
                  <a:srgbClr val="DADDE2"/>
                </a:solidFill>
                <a:latin typeface="Arial"/>
                <a:cs typeface="Arial"/>
              </a:rPr>
              <a:t>e</a:t>
            </a:r>
            <a:r>
              <a:rPr sz="500" spc="85" dirty="0">
                <a:solidFill>
                  <a:srgbClr val="F9FBF9"/>
                </a:solidFill>
                <a:latin typeface="Arial"/>
                <a:cs typeface="Arial"/>
              </a:rPr>
              <a:t>ries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278175" y="2023003"/>
            <a:ext cx="63500" cy="76944"/>
          </a:xfrm>
          <a:prstGeom prst="rect">
            <a:avLst/>
          </a:prstGeom>
          <a:solidFill>
            <a:srgbClr val="132F5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121" dirty="0">
                <a:solidFill>
                  <a:srgbClr val="F9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57967" y="2230383"/>
            <a:ext cx="2361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157" dirty="0">
                <a:solidFill>
                  <a:srgbClr val="0372BC"/>
                </a:solidFill>
                <a:latin typeface="Arial"/>
                <a:cs typeface="Arial"/>
              </a:rPr>
              <a:t>O</a:t>
            </a:r>
            <a:r>
              <a:rPr sz="500" spc="-9" dirty="0">
                <a:solidFill>
                  <a:srgbClr val="4D99CD"/>
                </a:solidFill>
                <a:latin typeface="Arial"/>
                <a:cs typeface="Arial"/>
              </a:rPr>
              <a:t>He</a:t>
            </a:r>
            <a:r>
              <a:rPr sz="500" spc="-49" dirty="0">
                <a:solidFill>
                  <a:srgbClr val="4D99CD"/>
                </a:solidFill>
                <a:latin typeface="Arial"/>
                <a:cs typeface="Arial"/>
              </a:rPr>
              <a:t>l</a:t>
            </a:r>
            <a:r>
              <a:rPr sz="500" spc="22" dirty="0">
                <a:solidFill>
                  <a:srgbClr val="4D99CD"/>
                </a:solidFill>
                <a:latin typeface="Arial"/>
                <a:cs typeface="Arial"/>
              </a:rPr>
              <a:t>p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59919" y="2381439"/>
            <a:ext cx="32731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58" dirty="0">
                <a:solidFill>
                  <a:srgbClr val="2B2B2F"/>
                </a:solidFill>
                <a:latin typeface="Arial"/>
                <a:cs typeface="Arial"/>
              </a:rPr>
              <a:t>Jump</a:t>
            </a:r>
            <a:r>
              <a:rPr sz="500" spc="22" dirty="0">
                <a:solidFill>
                  <a:srgbClr val="2B2B2F"/>
                </a:solidFill>
                <a:latin typeface="Arial"/>
                <a:cs typeface="Arial"/>
              </a:rPr>
              <a:t> </a:t>
            </a:r>
            <a:r>
              <a:rPr sz="500" spc="112" dirty="0">
                <a:solidFill>
                  <a:srgbClr val="2B2B2F"/>
                </a:solidFill>
                <a:latin typeface="Arial"/>
                <a:cs typeface="Arial"/>
              </a:rPr>
              <a:t>t</a:t>
            </a:r>
            <a:r>
              <a:rPr sz="500" spc="54" dirty="0">
                <a:solidFill>
                  <a:srgbClr val="444446"/>
                </a:solidFill>
                <a:latin typeface="Arial"/>
                <a:cs typeface="Arial"/>
              </a:rPr>
              <a:t>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152949" y="3980051"/>
            <a:ext cx="53455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18" dirty="0">
                <a:solidFill>
                  <a:srgbClr val="444446"/>
                </a:solidFill>
                <a:latin typeface="Times New Roman"/>
                <a:cs typeface="Times New Roman"/>
              </a:rPr>
              <a:t>06</a:t>
            </a:r>
            <a:r>
              <a:rPr sz="600" spc="-22" dirty="0">
                <a:solidFill>
                  <a:srgbClr val="444446"/>
                </a:solidFill>
                <a:latin typeface="Times New Roman"/>
                <a:cs typeface="Times New Roman"/>
              </a:rPr>
              <a:t>1</a:t>
            </a:r>
            <a:r>
              <a:rPr sz="600" spc="-13" dirty="0">
                <a:solidFill>
                  <a:srgbClr val="444446"/>
                </a:solidFill>
                <a:latin typeface="Times New Roman"/>
                <a:cs typeface="Times New Roman"/>
              </a:rPr>
              <a:t>0</a:t>
            </a:r>
            <a:r>
              <a:rPr sz="600" spc="-27" dirty="0">
                <a:solidFill>
                  <a:srgbClr val="444446"/>
                </a:solidFill>
                <a:latin typeface="Times New Roman"/>
                <a:cs typeface="Times New Roman"/>
              </a:rPr>
              <a:t> </a:t>
            </a:r>
            <a:r>
              <a:rPr sz="600" spc="9" dirty="0">
                <a:solidFill>
                  <a:srgbClr val="626975"/>
                </a:solidFill>
                <a:latin typeface="Times New Roman"/>
                <a:cs typeface="Times New Roman"/>
              </a:rPr>
              <a:t>-</a:t>
            </a:r>
            <a:r>
              <a:rPr sz="600" spc="-40" dirty="0">
                <a:solidFill>
                  <a:srgbClr val="626975"/>
                </a:solidFill>
                <a:latin typeface="Times New Roman"/>
                <a:cs typeface="Times New Roman"/>
              </a:rPr>
              <a:t> </a:t>
            </a:r>
            <a:r>
              <a:rPr sz="500" spc="-9" dirty="0">
                <a:solidFill>
                  <a:srgbClr val="2B2B2F"/>
                </a:solidFill>
                <a:latin typeface="Arial"/>
                <a:cs typeface="Arial"/>
              </a:rPr>
              <a:t>N</a:t>
            </a:r>
            <a:r>
              <a:rPr sz="500" spc="18" dirty="0">
                <a:solidFill>
                  <a:srgbClr val="444446"/>
                </a:solidFill>
                <a:latin typeface="Arial"/>
                <a:cs typeface="Arial"/>
              </a:rPr>
              <a:t>urse</a:t>
            </a:r>
            <a:r>
              <a:rPr sz="500" spc="-22" dirty="0">
                <a:solidFill>
                  <a:srgbClr val="444446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858A91"/>
                </a:solidFill>
                <a:latin typeface="Times New Roman"/>
                <a:cs typeface="Times New Roman"/>
              </a:rPr>
              <a:t>(</a:t>
            </a:r>
            <a:r>
              <a:rPr sz="500" spc="-27" dirty="0">
                <a:solidFill>
                  <a:srgbClr val="858A91"/>
                </a:solidFill>
                <a:latin typeface="Times New Roman"/>
                <a:cs typeface="Times New Roman"/>
              </a:rPr>
              <a:t>1</a:t>
            </a:r>
            <a:r>
              <a:rPr sz="500" spc="9" dirty="0">
                <a:solidFill>
                  <a:srgbClr val="858A91"/>
                </a:solidFill>
                <a:latin typeface="Times New Roman"/>
                <a:cs typeface="Times New Roman"/>
              </a:rPr>
              <a:t>)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857177" y="4199714"/>
            <a:ext cx="53109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3000" b="1" spc="-345" dirty="0">
                <a:solidFill>
                  <a:srgbClr val="F90101"/>
                </a:solidFill>
                <a:latin typeface="Arial"/>
                <a:cs typeface="Arial"/>
              </a:rPr>
              <a:t>G:J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984826" y="4475982"/>
            <a:ext cx="118456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lnSpc>
                <a:spcPts val="1530"/>
              </a:lnSpc>
            </a:pPr>
            <a:r>
              <a:rPr sz="2300" b="1" spc="188" baseline="-8169" dirty="0">
                <a:solidFill>
                  <a:srgbClr val="0372BC"/>
                </a:solidFill>
                <a:latin typeface="Times New Roman"/>
                <a:cs typeface="Times New Roman"/>
              </a:rPr>
              <a:t>a</a:t>
            </a:r>
            <a:r>
              <a:rPr sz="2300" b="1" spc="47" baseline="-8169" dirty="0">
                <a:solidFill>
                  <a:srgbClr val="0372BC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44446"/>
                </a:solidFill>
                <a:latin typeface="Times New Roman"/>
                <a:cs typeface="Times New Roman"/>
              </a:rPr>
              <a:t>08</a:t>
            </a:r>
            <a:r>
              <a:rPr sz="600" spc="40" dirty="0">
                <a:solidFill>
                  <a:srgbClr val="444446"/>
                </a:solidFill>
                <a:latin typeface="Times New Roman"/>
                <a:cs typeface="Times New Roman"/>
              </a:rPr>
              <a:t>0</a:t>
            </a:r>
            <a:r>
              <a:rPr sz="600" spc="94" dirty="0">
                <a:solidFill>
                  <a:srgbClr val="2B2B2F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600" spc="-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500" spc="4" dirty="0">
                <a:solidFill>
                  <a:srgbClr val="444446"/>
                </a:solidFill>
                <a:latin typeface="Arial"/>
                <a:cs typeface="Arial"/>
              </a:rPr>
              <a:t>Gener</a:t>
            </a:r>
            <a:r>
              <a:rPr sz="500" spc="40" dirty="0">
                <a:solidFill>
                  <a:srgbClr val="444446"/>
                </a:solidFill>
                <a:latin typeface="Arial"/>
                <a:cs typeface="Arial"/>
              </a:rPr>
              <a:t>a</a:t>
            </a:r>
            <a:r>
              <a:rPr sz="500" spc="188" dirty="0">
                <a:solidFill>
                  <a:srgbClr val="2B2B2F"/>
                </a:solidFill>
                <a:latin typeface="Arial"/>
                <a:cs typeface="Arial"/>
              </a:rPr>
              <a:t>l</a:t>
            </a:r>
            <a:r>
              <a:rPr sz="500" spc="-49" dirty="0">
                <a:solidFill>
                  <a:srgbClr val="2B2B2F"/>
                </a:solidFill>
                <a:latin typeface="Arial"/>
                <a:cs typeface="Arial"/>
              </a:rPr>
              <a:t>E</a:t>
            </a:r>
            <a:r>
              <a:rPr sz="500" spc="22" dirty="0">
                <a:solidFill>
                  <a:srgbClr val="444446"/>
                </a:solidFill>
                <a:latin typeface="Arial"/>
                <a:cs typeface="Arial"/>
              </a:rPr>
              <a:t>nginee</a:t>
            </a:r>
            <a:r>
              <a:rPr sz="500" spc="40" dirty="0">
                <a:solidFill>
                  <a:srgbClr val="444446"/>
                </a:solidFill>
                <a:latin typeface="Arial"/>
                <a:cs typeface="Arial"/>
              </a:rPr>
              <a:t>r</a:t>
            </a:r>
            <a:r>
              <a:rPr sz="500" spc="45" dirty="0">
                <a:solidFill>
                  <a:srgbClr val="2B2B2F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444446"/>
                </a:solidFill>
                <a:latin typeface="Arial"/>
                <a:cs typeface="Arial"/>
              </a:rPr>
              <a:t>ng</a:t>
            </a:r>
            <a:r>
              <a:rPr sz="500" spc="-76" dirty="0">
                <a:solidFill>
                  <a:srgbClr val="444446"/>
                </a:solidFill>
                <a:latin typeface="Arial"/>
                <a:cs typeface="Arial"/>
              </a:rPr>
              <a:t> </a:t>
            </a:r>
            <a:r>
              <a:rPr sz="500" spc="22" dirty="0">
                <a:solidFill>
                  <a:srgbClr val="858A91"/>
                </a:solidFill>
                <a:latin typeface="Times New Roman"/>
                <a:cs typeface="Times New Roman"/>
              </a:rPr>
              <a:t>(</a:t>
            </a:r>
            <a:r>
              <a:rPr sz="500" spc="-27" dirty="0">
                <a:solidFill>
                  <a:srgbClr val="858A91"/>
                </a:solidFill>
                <a:latin typeface="Times New Roman"/>
                <a:cs typeface="Times New Roman"/>
              </a:rPr>
              <a:t>1</a:t>
            </a:r>
            <a:r>
              <a:rPr sz="500" spc="-22" dirty="0">
                <a:solidFill>
                  <a:srgbClr val="858A91"/>
                </a:solidFill>
                <a:latin typeface="Times New Roman"/>
                <a:cs typeface="Times New Roman"/>
              </a:rPr>
              <a:t>)</a:t>
            </a:r>
            <a:endParaRPr sz="500" dirty="0">
              <a:latin typeface="Times New Roman"/>
              <a:cs typeface="Times New Roman"/>
            </a:endParaRPr>
          </a:p>
          <a:p>
            <a:pPr marL="11397">
              <a:lnSpc>
                <a:spcPts val="1530"/>
              </a:lnSpc>
            </a:pPr>
            <a:r>
              <a:rPr sz="2300" b="1" spc="188" baseline="-8169" dirty="0">
                <a:solidFill>
                  <a:srgbClr val="0372BC"/>
                </a:solidFill>
                <a:latin typeface="Times New Roman"/>
                <a:cs typeface="Times New Roman"/>
              </a:rPr>
              <a:t>a</a:t>
            </a:r>
            <a:r>
              <a:rPr sz="2300" b="1" spc="47" baseline="-8169" dirty="0">
                <a:solidFill>
                  <a:srgbClr val="0372BC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44446"/>
                </a:solidFill>
                <a:latin typeface="Times New Roman"/>
                <a:cs typeface="Times New Roman"/>
              </a:rPr>
              <a:t>0840</a:t>
            </a:r>
            <a:r>
              <a:rPr sz="600" spc="-13" dirty="0">
                <a:solidFill>
                  <a:srgbClr val="444446"/>
                </a:solidFill>
                <a:latin typeface="Times New Roman"/>
                <a:cs typeface="Times New Roman"/>
              </a:rPr>
              <a:t> </a:t>
            </a:r>
            <a:r>
              <a:rPr sz="600" spc="9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6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500" spc="31" dirty="0">
                <a:solidFill>
                  <a:srgbClr val="2B2B2F"/>
                </a:solidFill>
                <a:latin typeface="Arial"/>
                <a:cs typeface="Arial"/>
              </a:rPr>
              <a:t>N</a:t>
            </a:r>
            <a:r>
              <a:rPr sz="500" dirty="0">
                <a:solidFill>
                  <a:srgbClr val="2B2B2F"/>
                </a:solidFill>
                <a:latin typeface="Arial"/>
                <a:cs typeface="Arial"/>
              </a:rPr>
              <a:t>u</a:t>
            </a:r>
            <a:r>
              <a:rPr sz="500" spc="18" dirty="0">
                <a:solidFill>
                  <a:srgbClr val="444446"/>
                </a:solidFill>
                <a:latin typeface="Arial"/>
                <a:cs typeface="Arial"/>
              </a:rPr>
              <a:t>clear</a:t>
            </a:r>
            <a:r>
              <a:rPr sz="500" spc="4" dirty="0">
                <a:solidFill>
                  <a:srgbClr val="444446"/>
                </a:solidFill>
                <a:latin typeface="Arial"/>
                <a:cs typeface="Arial"/>
              </a:rPr>
              <a:t> </a:t>
            </a:r>
            <a:r>
              <a:rPr sz="500" spc="13" dirty="0">
                <a:solidFill>
                  <a:srgbClr val="444446"/>
                </a:solidFill>
                <a:latin typeface="Arial"/>
                <a:cs typeface="Arial"/>
              </a:rPr>
              <a:t>Engine</a:t>
            </a:r>
            <a:r>
              <a:rPr sz="500" spc="22" dirty="0">
                <a:solidFill>
                  <a:srgbClr val="444446"/>
                </a:solidFill>
                <a:latin typeface="Arial"/>
                <a:cs typeface="Arial"/>
              </a:rPr>
              <a:t>e</a:t>
            </a:r>
            <a:r>
              <a:rPr sz="500" spc="63" dirty="0">
                <a:solidFill>
                  <a:srgbClr val="2B2B2F"/>
                </a:solidFill>
                <a:latin typeface="Arial"/>
                <a:cs typeface="Arial"/>
              </a:rPr>
              <a:t>r</a:t>
            </a:r>
            <a:r>
              <a:rPr sz="500" spc="18" dirty="0">
                <a:solidFill>
                  <a:srgbClr val="2B2B2F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444446"/>
                </a:solidFill>
                <a:latin typeface="Arial"/>
                <a:cs typeface="Arial"/>
              </a:rPr>
              <a:t>ng</a:t>
            </a:r>
            <a:r>
              <a:rPr sz="500" spc="-76" dirty="0">
                <a:solidFill>
                  <a:srgbClr val="444446"/>
                </a:solidFill>
                <a:latin typeface="Arial"/>
                <a:cs typeface="Arial"/>
              </a:rPr>
              <a:t> </a:t>
            </a:r>
            <a:r>
              <a:rPr sz="500" spc="9" dirty="0">
                <a:solidFill>
                  <a:srgbClr val="858A91"/>
                </a:solidFill>
                <a:latin typeface="Times New Roman"/>
                <a:cs typeface="Times New Roman"/>
              </a:rPr>
              <a:t>(</a:t>
            </a:r>
            <a:r>
              <a:rPr sz="500" spc="-18" dirty="0">
                <a:solidFill>
                  <a:srgbClr val="858A91"/>
                </a:solidFill>
                <a:latin typeface="Times New Roman"/>
                <a:cs typeface="Times New Roman"/>
              </a:rPr>
              <a:t>1</a:t>
            </a:r>
            <a:r>
              <a:rPr sz="500" spc="-22" dirty="0">
                <a:solidFill>
                  <a:srgbClr val="858A91"/>
                </a:solidFill>
                <a:latin typeface="Times New Roman"/>
                <a:cs typeface="Times New Roman"/>
              </a:rPr>
              <a:t>)</a:t>
            </a:r>
            <a:endParaRPr sz="500" dirty="0">
              <a:latin typeface="Times New Roman"/>
              <a:cs typeface="Times New Roman"/>
            </a:endParaRPr>
          </a:p>
        </p:txBody>
      </p:sp>
      <p:graphicFrame>
        <p:nvGraphicFramePr>
          <p:cNvPr id="88" name="object 88"/>
          <p:cNvGraphicFramePr>
            <a:graphicFrameLocks noGrp="1"/>
          </p:cNvGraphicFramePr>
          <p:nvPr/>
        </p:nvGraphicFramePr>
        <p:xfrm>
          <a:off x="5936601" y="2489540"/>
          <a:ext cx="2442291" cy="14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3"/>
                <a:gridCol w="210755"/>
                <a:gridCol w="246182"/>
                <a:gridCol w="251610"/>
                <a:gridCol w="245322"/>
                <a:gridCol w="249525"/>
                <a:gridCol w="247694"/>
                <a:gridCol w="252532"/>
                <a:gridCol w="245608"/>
                <a:gridCol w="224230"/>
              </a:tblGrid>
              <a:tr h="17445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88CC8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spc="1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500" spc="-160" dirty="0">
                          <a:solidFill>
                            <a:srgbClr val="1F7CB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0200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0300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0600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88CC8"/>
                          </a:solidFill>
                          <a:latin typeface="Times New Roman"/>
                          <a:cs typeface="Times New Roman"/>
                        </a:rPr>
                        <a:t>0800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26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500" spc="-16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388CC8"/>
                          </a:solidFill>
                          <a:latin typeface="Times New Roman"/>
                          <a:cs typeface="Times New Roman"/>
                        </a:rPr>
                        <a:t>1100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spc="-19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500" spc="-190" dirty="0">
                          <a:solidFill>
                            <a:srgbClr val="62697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00" spc="-16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500" spc="-16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spc="-160" dirty="0">
                          <a:solidFill>
                            <a:srgbClr val="1F7CB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500" spc="-19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26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2000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500" spc="-3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2200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2300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2500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2600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2800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spc="-4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500" spc="-190" dirty="0">
                          <a:solidFill>
                            <a:srgbClr val="62697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3300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3400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673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3500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3600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3700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D99CD"/>
                          </a:solidFill>
                          <a:latin typeface="Times New Roman"/>
                          <a:cs typeface="Times New Roman"/>
                        </a:rPr>
                        <a:t>3800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3900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500" spc="-85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673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4800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5000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5200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5300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5400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5700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5800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6500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22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6600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6900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7000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7300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7400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7600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8200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8600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8800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9000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65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58A91"/>
                          </a:solidFill>
                          <a:latin typeface="Times New Roman"/>
                          <a:cs typeface="Times New Roman"/>
                        </a:rPr>
                        <a:t>9900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940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213A5B"/>
                          </a:solidFill>
                          <a:latin typeface="Times New Roman"/>
                          <a:cs typeface="Times New Roman"/>
                        </a:rPr>
                        <a:t>0600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05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Navy Needs You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6600" b="1" dirty="0" smtClean="0"/>
              <a:t>FACT: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800" dirty="0" smtClean="0"/>
              <a:t>We need people just like </a:t>
            </a:r>
            <a:r>
              <a:rPr lang="en-US" sz="4800" b="1" dirty="0" smtClean="0">
                <a:solidFill>
                  <a:srgbClr val="800000"/>
                </a:solidFill>
              </a:rPr>
              <a:t>you</a:t>
            </a:r>
            <a:r>
              <a:rPr lang="en-US" sz="4800" dirty="0" smtClean="0"/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– </a:t>
            </a:r>
            <a:r>
              <a:rPr lang="en-US" sz="4800" b="1" i="1" dirty="0" smtClean="0">
                <a:solidFill>
                  <a:srgbClr val="002060"/>
                </a:solidFill>
              </a:rPr>
              <a:t>Ship Maintenance Experts </a:t>
            </a:r>
            <a:r>
              <a:rPr lang="en-US" sz="4800" dirty="0" smtClean="0">
                <a:solidFill>
                  <a:srgbClr val="002060"/>
                </a:solidFill>
              </a:rPr>
              <a:t>–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 smtClean="0"/>
              <a:t>in our Forward Deployed ship maintenance activities</a:t>
            </a:r>
          </a:p>
          <a:p>
            <a:pPr marL="0" indent="0">
              <a:spcBef>
                <a:spcPts val="5400"/>
              </a:spcBef>
              <a:buNone/>
            </a:pP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Globalize Your Career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49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463" y="1063540"/>
            <a:ext cx="8016743" cy="1271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65049" y="4547551"/>
            <a:ext cx="824975" cy="165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67430" y="2331842"/>
            <a:ext cx="4720359" cy="0"/>
          </a:xfrm>
          <a:custGeom>
            <a:avLst/>
            <a:gdLst/>
            <a:ahLst/>
            <a:cxnLst/>
            <a:rect l="l" t="t" r="r" b="b"/>
            <a:pathLst>
              <a:path w="5192395">
                <a:moveTo>
                  <a:pt x="0" y="0"/>
                </a:moveTo>
                <a:lnTo>
                  <a:pt x="5191990" y="0"/>
                </a:lnTo>
              </a:path>
            </a:pathLst>
          </a:custGeom>
          <a:ln w="6927">
            <a:solidFill>
              <a:srgbClr val="2B83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00992" y="3520684"/>
            <a:ext cx="686955" cy="0"/>
          </a:xfrm>
          <a:custGeom>
            <a:avLst/>
            <a:gdLst/>
            <a:ahLst/>
            <a:cxnLst/>
            <a:rect l="l" t="t" r="r" b="b"/>
            <a:pathLst>
              <a:path w="755650">
                <a:moveTo>
                  <a:pt x="0" y="0"/>
                </a:moveTo>
                <a:lnTo>
                  <a:pt x="755072" y="0"/>
                </a:lnTo>
              </a:path>
            </a:pathLst>
          </a:custGeom>
          <a:ln w="6927">
            <a:solidFill>
              <a:srgbClr val="57606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100992" y="3756007"/>
            <a:ext cx="686955" cy="0"/>
          </a:xfrm>
          <a:custGeom>
            <a:avLst/>
            <a:gdLst/>
            <a:ahLst/>
            <a:cxnLst/>
            <a:rect l="l" t="t" r="r" b="b"/>
            <a:pathLst>
              <a:path w="755650">
                <a:moveTo>
                  <a:pt x="0" y="0"/>
                </a:moveTo>
                <a:lnTo>
                  <a:pt x="755072" y="0"/>
                </a:lnTo>
              </a:path>
            </a:pathLst>
          </a:custGeom>
          <a:ln w="6927">
            <a:solidFill>
              <a:srgbClr val="57606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784273" y="1784791"/>
            <a:ext cx="0" cy="550209"/>
          </a:xfrm>
          <a:custGeom>
            <a:avLst/>
            <a:gdLst/>
            <a:ahLst/>
            <a:cxnLst/>
            <a:rect l="l" t="t" r="r" b="b"/>
            <a:pathLst>
              <a:path h="623569">
                <a:moveTo>
                  <a:pt x="0" y="623454"/>
                </a:moveTo>
                <a:lnTo>
                  <a:pt x="0" y="0"/>
                </a:lnTo>
              </a:path>
            </a:pathLst>
          </a:custGeom>
          <a:ln w="6927">
            <a:solidFill>
              <a:srgbClr val="3F8C1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77098" y="2159169"/>
            <a:ext cx="28864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173" y="0"/>
                </a:lnTo>
              </a:path>
            </a:pathLst>
          </a:custGeom>
          <a:ln w="3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33951" y="570219"/>
            <a:ext cx="138025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400" u="sng" spc="202" dirty="0">
                <a:solidFill>
                  <a:srgbClr val="6E3A82"/>
                </a:solidFill>
                <a:latin typeface="Arial"/>
                <a:cs typeface="Arial"/>
              </a:rPr>
              <a:t>ii§</a:t>
            </a:r>
            <a:r>
              <a:rPr sz="400" spc="49" dirty="0">
                <a:solidFill>
                  <a:srgbClr val="6E3A82"/>
                </a:solidFill>
                <a:latin typeface="Arial"/>
                <a:cs typeface="Arial"/>
              </a:rPr>
              <a:t> </a:t>
            </a:r>
            <a:r>
              <a:rPr sz="400" spc="-45" dirty="0">
                <a:solidFill>
                  <a:srgbClr val="3F3F42"/>
                </a:solidFill>
                <a:latin typeface="Times New Roman"/>
                <a:cs typeface="Times New Roman"/>
              </a:rPr>
              <a:t>An</a:t>
            </a:r>
            <a:r>
              <a:rPr sz="400" spc="13" dirty="0">
                <a:solidFill>
                  <a:srgbClr val="3F3F42"/>
                </a:solidFill>
                <a:latin typeface="Times New Roman"/>
                <a:cs typeface="Times New Roman"/>
              </a:rPr>
              <a:t> </a:t>
            </a:r>
            <a:r>
              <a:rPr sz="400" spc="-13" dirty="0">
                <a:solidFill>
                  <a:srgbClr val="4F4F56"/>
                </a:solidFill>
                <a:latin typeface="Times New Roman"/>
                <a:cs typeface="Times New Roman"/>
              </a:rPr>
              <a:t>offic</a:t>
            </a:r>
            <a:r>
              <a:rPr sz="400" dirty="0">
                <a:solidFill>
                  <a:srgbClr val="4F4F56"/>
                </a:solidFill>
                <a:latin typeface="Times New Roman"/>
                <a:cs typeface="Times New Roman"/>
              </a:rPr>
              <a:t>i</a:t>
            </a:r>
            <a:r>
              <a:rPr sz="400" spc="-9" dirty="0">
                <a:solidFill>
                  <a:srgbClr val="2A282B"/>
                </a:solidFill>
                <a:latin typeface="Times New Roman"/>
                <a:cs typeface="Times New Roman"/>
              </a:rPr>
              <a:t>a</a:t>
            </a:r>
            <a:r>
              <a:rPr sz="400" spc="63" dirty="0">
                <a:solidFill>
                  <a:srgbClr val="233A59"/>
                </a:solidFill>
                <a:latin typeface="Times New Roman"/>
                <a:cs typeface="Times New Roman"/>
              </a:rPr>
              <a:t>l</a:t>
            </a:r>
            <a:r>
              <a:rPr sz="400" spc="4" dirty="0">
                <a:solidFill>
                  <a:srgbClr val="4F4F56"/>
                </a:solidFill>
                <a:latin typeface="Times New Roman"/>
                <a:cs typeface="Times New Roman"/>
              </a:rPr>
              <a:t>websi</a:t>
            </a:r>
            <a:r>
              <a:rPr sz="400" spc="-4" dirty="0">
                <a:solidFill>
                  <a:srgbClr val="4F4F56"/>
                </a:solidFill>
                <a:latin typeface="Times New Roman"/>
                <a:cs typeface="Times New Roman"/>
              </a:rPr>
              <a:t>t</a:t>
            </a:r>
            <a:r>
              <a:rPr sz="400" spc="22" dirty="0">
                <a:solidFill>
                  <a:srgbClr val="2A282B"/>
                </a:solidFill>
                <a:latin typeface="Times New Roman"/>
                <a:cs typeface="Times New Roman"/>
              </a:rPr>
              <a:t>e</a:t>
            </a:r>
            <a:r>
              <a:rPr sz="400" spc="-45" dirty="0">
                <a:solidFill>
                  <a:srgbClr val="2A282B"/>
                </a:solidFill>
                <a:latin typeface="Times New Roman"/>
                <a:cs typeface="Times New Roman"/>
              </a:rPr>
              <a:t> </a:t>
            </a:r>
            <a:r>
              <a:rPr sz="400" dirty="0">
                <a:solidFill>
                  <a:srgbClr val="3F3F42"/>
                </a:solidFill>
                <a:latin typeface="Times New Roman"/>
                <a:cs typeface="Times New Roman"/>
              </a:rPr>
              <a:t>of</a:t>
            </a:r>
            <a:r>
              <a:rPr sz="400" spc="-49" dirty="0">
                <a:solidFill>
                  <a:srgbClr val="3F3F42"/>
                </a:solidFill>
                <a:latin typeface="Times New Roman"/>
                <a:cs typeface="Times New Roman"/>
              </a:rPr>
              <a:t> </a:t>
            </a:r>
            <a:r>
              <a:rPr sz="400" spc="40" dirty="0">
                <a:solidFill>
                  <a:srgbClr val="3F3F42"/>
                </a:solidFill>
                <a:latin typeface="Times New Roman"/>
                <a:cs typeface="Times New Roman"/>
              </a:rPr>
              <a:t>t</a:t>
            </a:r>
            <a:r>
              <a:rPr sz="400" spc="-9" dirty="0">
                <a:solidFill>
                  <a:srgbClr val="233A59"/>
                </a:solidFill>
                <a:latin typeface="Times New Roman"/>
                <a:cs typeface="Times New Roman"/>
              </a:rPr>
              <a:t>h</a:t>
            </a:r>
            <a:r>
              <a:rPr sz="400" spc="54" dirty="0">
                <a:solidFill>
                  <a:srgbClr val="4F4F56"/>
                </a:solidFill>
                <a:latin typeface="Times New Roman"/>
                <a:cs typeface="Times New Roman"/>
              </a:rPr>
              <a:t>e</a:t>
            </a:r>
            <a:r>
              <a:rPr sz="400" spc="-49" dirty="0">
                <a:solidFill>
                  <a:srgbClr val="4F4F56"/>
                </a:solidFill>
                <a:latin typeface="Times New Roman"/>
                <a:cs typeface="Times New Roman"/>
              </a:rPr>
              <a:t> </a:t>
            </a:r>
            <a:r>
              <a:rPr sz="400" spc="-27" dirty="0">
                <a:solidFill>
                  <a:srgbClr val="2A282B"/>
                </a:solidFill>
                <a:latin typeface="Times New Roman"/>
                <a:cs typeface="Times New Roman"/>
              </a:rPr>
              <a:t>U</a:t>
            </a:r>
            <a:r>
              <a:rPr sz="400" spc="9" dirty="0">
                <a:solidFill>
                  <a:srgbClr val="2A282B"/>
                </a:solidFill>
                <a:latin typeface="Times New Roman"/>
                <a:cs typeface="Times New Roman"/>
              </a:rPr>
              <a:t>n</a:t>
            </a:r>
            <a:r>
              <a:rPr sz="400" spc="4" dirty="0">
                <a:solidFill>
                  <a:srgbClr val="4F4F56"/>
                </a:solidFill>
                <a:latin typeface="Times New Roman"/>
                <a:cs typeface="Times New Roman"/>
              </a:rPr>
              <a:t>ited</a:t>
            </a:r>
            <a:r>
              <a:rPr sz="400" spc="-18" dirty="0">
                <a:solidFill>
                  <a:srgbClr val="4F4F56"/>
                </a:solidFill>
                <a:latin typeface="Times New Roman"/>
                <a:cs typeface="Times New Roman"/>
              </a:rPr>
              <a:t> </a:t>
            </a:r>
            <a:r>
              <a:rPr sz="400" spc="9" dirty="0">
                <a:solidFill>
                  <a:srgbClr val="3F3F42"/>
                </a:solidFill>
                <a:latin typeface="Times New Roman"/>
                <a:cs typeface="Times New Roman"/>
              </a:rPr>
              <a:t>State</a:t>
            </a:r>
            <a:r>
              <a:rPr sz="400" spc="45" dirty="0">
                <a:solidFill>
                  <a:srgbClr val="3F3F42"/>
                </a:solidFill>
                <a:latin typeface="Times New Roman"/>
                <a:cs typeface="Times New Roman"/>
              </a:rPr>
              <a:t>s</a:t>
            </a:r>
            <a:r>
              <a:rPr sz="400" spc="4" dirty="0">
                <a:solidFill>
                  <a:srgbClr val="3F3F42"/>
                </a:solidFill>
                <a:latin typeface="Times New Roman"/>
                <a:cs typeface="Times New Roman"/>
              </a:rPr>
              <a:t>government</a:t>
            </a:r>
            <a:endParaRPr sz="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214" y="739402"/>
            <a:ext cx="110028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900" b="1" spc="-67" dirty="0">
                <a:solidFill>
                  <a:srgbClr val="971C1F"/>
                </a:solidFill>
                <a:latin typeface="Arial"/>
                <a:cs typeface="Arial"/>
              </a:rPr>
              <a:t>U</a:t>
            </a:r>
            <a:r>
              <a:rPr sz="1900" b="1" spc="-90" dirty="0">
                <a:solidFill>
                  <a:srgbClr val="971C1F"/>
                </a:solidFill>
                <a:latin typeface="Arial"/>
                <a:cs typeface="Arial"/>
              </a:rPr>
              <a:t>S</a:t>
            </a:r>
            <a:r>
              <a:rPr sz="1900" b="1" spc="-197" dirty="0">
                <a:solidFill>
                  <a:srgbClr val="971C1F"/>
                </a:solidFill>
                <a:latin typeface="Arial"/>
                <a:cs typeface="Arial"/>
              </a:rPr>
              <a:t>A</a:t>
            </a:r>
            <a:r>
              <a:rPr sz="1900" b="1" spc="-179" dirty="0">
                <a:solidFill>
                  <a:srgbClr val="971C1F"/>
                </a:solidFill>
                <a:latin typeface="Arial"/>
                <a:cs typeface="Arial"/>
              </a:rPr>
              <a:t>J</a:t>
            </a:r>
            <a:r>
              <a:rPr sz="1900" b="1" spc="-162" dirty="0">
                <a:solidFill>
                  <a:srgbClr val="971C1F"/>
                </a:solidFill>
                <a:latin typeface="Arial"/>
                <a:cs typeface="Arial"/>
              </a:rPr>
              <a:t>O</a:t>
            </a:r>
            <a:r>
              <a:rPr sz="1900" b="1" spc="-18" dirty="0">
                <a:solidFill>
                  <a:srgbClr val="971C1F"/>
                </a:solidFill>
                <a:latin typeface="Arial"/>
                <a:cs typeface="Arial"/>
              </a:rPr>
              <a:t>B</a:t>
            </a:r>
            <a:r>
              <a:rPr sz="1900" b="1" spc="-220" dirty="0">
                <a:solidFill>
                  <a:srgbClr val="971C1F"/>
                </a:solidFill>
                <a:latin typeface="Arial"/>
                <a:cs typeface="Arial"/>
              </a:rPr>
              <a:t>s</a:t>
            </a:r>
            <a:r>
              <a:rPr sz="1900" b="1" spc="-283" dirty="0">
                <a:solidFill>
                  <a:srgbClr val="C68789"/>
                </a:solidFill>
                <a:latin typeface="Arial"/>
                <a:cs typeface="Arial"/>
              </a:rPr>
              <a:t>·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5364" y="1892084"/>
            <a:ext cx="243435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46"/>
            <a:r>
              <a:rPr sz="900" spc="-9" dirty="0">
                <a:latin typeface="Arial"/>
                <a:cs typeface="Arial"/>
              </a:rPr>
              <a:t>Saved</a:t>
            </a:r>
            <a:r>
              <a:rPr sz="900" spc="63" dirty="0">
                <a:latin typeface="Arial"/>
                <a:cs typeface="Arial"/>
              </a:rPr>
              <a:t> </a:t>
            </a:r>
            <a:r>
              <a:rPr sz="900" spc="9" dirty="0">
                <a:latin typeface="Arial"/>
                <a:cs typeface="Arial"/>
              </a:rPr>
              <a:t>Search</a:t>
            </a:r>
            <a:endParaRPr sz="900" dirty="0">
              <a:latin typeface="Arial"/>
              <a:cs typeface="Arial"/>
            </a:endParaRPr>
          </a:p>
          <a:p>
            <a:pPr marL="11397">
              <a:spcBef>
                <a:spcPts val="592"/>
              </a:spcBef>
            </a:pPr>
            <a:r>
              <a:rPr sz="600" spc="-13" dirty="0">
                <a:latin typeface="Arial"/>
                <a:cs typeface="Arial"/>
              </a:rPr>
              <a:t>Your </a:t>
            </a:r>
            <a:r>
              <a:rPr sz="600" dirty="0">
                <a:latin typeface="Arial"/>
                <a:cs typeface="Arial"/>
              </a:rPr>
              <a:t>En</a:t>
            </a:r>
            <a:r>
              <a:rPr sz="600" spc="-81" dirty="0">
                <a:latin typeface="Arial"/>
                <a:cs typeface="Arial"/>
              </a:rPr>
              <a:t>g</a:t>
            </a:r>
            <a:r>
              <a:rPr sz="600" spc="27" dirty="0">
                <a:solidFill>
                  <a:srgbClr val="050726"/>
                </a:solidFill>
                <a:latin typeface="Arial"/>
                <a:cs typeface="Arial"/>
              </a:rPr>
              <a:t>i</a:t>
            </a:r>
            <a:r>
              <a:rPr sz="600" spc="4" dirty="0">
                <a:latin typeface="Arial"/>
                <a:cs typeface="Arial"/>
              </a:rPr>
              <a:t>neer</a:t>
            </a:r>
            <a:r>
              <a:rPr sz="600" spc="-67" dirty="0">
                <a:latin typeface="Arial"/>
                <a:cs typeface="Arial"/>
              </a:rPr>
              <a:t> </a:t>
            </a:r>
            <a:r>
              <a:rPr sz="600" spc="36" dirty="0">
                <a:latin typeface="Arial"/>
                <a:cs typeface="Arial"/>
              </a:rPr>
              <a:t>Jo</a:t>
            </a:r>
            <a:r>
              <a:rPr sz="600" spc="31" dirty="0">
                <a:latin typeface="Arial"/>
                <a:cs typeface="Arial"/>
              </a:rPr>
              <a:t>b</a:t>
            </a:r>
            <a:r>
              <a:rPr sz="600" spc="-45" dirty="0">
                <a:solidFill>
                  <a:srgbClr val="2A282B"/>
                </a:solidFill>
                <a:latin typeface="Arial"/>
                <a:cs typeface="Arial"/>
              </a:rPr>
              <a:t>s</a:t>
            </a:r>
            <a:r>
              <a:rPr sz="600" spc="-49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9" dirty="0">
                <a:latin typeface="Arial"/>
                <a:cs typeface="Arial"/>
              </a:rPr>
              <a:t>Japan</a:t>
            </a:r>
            <a:r>
              <a:rPr sz="600" spc="-13" dirty="0">
                <a:latin typeface="Arial"/>
                <a:cs typeface="Arial"/>
              </a:rPr>
              <a:t> </a:t>
            </a:r>
            <a:r>
              <a:rPr sz="600" spc="-27" dirty="0">
                <a:solidFill>
                  <a:srgbClr val="2A282B"/>
                </a:solidFill>
                <a:latin typeface="Arial"/>
                <a:cs typeface="Arial"/>
              </a:rPr>
              <a:t>s</a:t>
            </a:r>
            <a:r>
              <a:rPr sz="600" dirty="0">
                <a:latin typeface="Arial"/>
                <a:cs typeface="Arial"/>
              </a:rPr>
              <a:t>ear</a:t>
            </a:r>
            <a:r>
              <a:rPr sz="600" spc="13" dirty="0">
                <a:latin typeface="Arial"/>
                <a:cs typeface="Arial"/>
              </a:rPr>
              <a:t>c</a:t>
            </a:r>
            <a:r>
              <a:rPr sz="600" spc="22" dirty="0">
                <a:solidFill>
                  <a:srgbClr val="050726"/>
                </a:solidFill>
                <a:latin typeface="Arial"/>
                <a:cs typeface="Arial"/>
              </a:rPr>
              <a:t>h</a:t>
            </a:r>
            <a:r>
              <a:rPr sz="600" spc="-49" dirty="0">
                <a:solidFill>
                  <a:srgbClr val="050726"/>
                </a:solidFill>
                <a:latin typeface="Arial"/>
                <a:cs typeface="Arial"/>
              </a:rPr>
              <a:t> </a:t>
            </a:r>
            <a:r>
              <a:rPr sz="600" spc="18" dirty="0">
                <a:latin typeface="Arial"/>
                <a:cs typeface="Arial"/>
              </a:rPr>
              <a:t>h</a:t>
            </a:r>
            <a:r>
              <a:rPr sz="600" spc="-13" dirty="0">
                <a:solidFill>
                  <a:srgbClr val="2A282B"/>
                </a:solidFill>
                <a:latin typeface="Arial"/>
                <a:cs typeface="Arial"/>
              </a:rPr>
              <a:t>as</a:t>
            </a:r>
            <a:r>
              <a:rPr sz="600" spc="-45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9" dirty="0">
                <a:latin typeface="Arial"/>
                <a:cs typeface="Arial"/>
              </a:rPr>
              <a:t>bee</a:t>
            </a:r>
            <a:r>
              <a:rPr sz="600" spc="112" dirty="0">
                <a:solidFill>
                  <a:srgbClr val="050726"/>
                </a:solidFill>
                <a:latin typeface="Arial"/>
                <a:cs typeface="Arial"/>
              </a:rPr>
              <a:t>n</a:t>
            </a:r>
            <a:r>
              <a:rPr sz="600" spc="-27" dirty="0">
                <a:solidFill>
                  <a:srgbClr val="2A282B"/>
                </a:solidFill>
                <a:latin typeface="Arial"/>
                <a:cs typeface="Arial"/>
              </a:rPr>
              <a:t>s</a:t>
            </a:r>
            <a:r>
              <a:rPr sz="600" spc="-9" dirty="0">
                <a:latin typeface="Arial"/>
                <a:cs typeface="Arial"/>
              </a:rPr>
              <a:t>a</a:t>
            </a:r>
            <a:r>
              <a:rPr sz="600" spc="-4" dirty="0">
                <a:solidFill>
                  <a:srgbClr val="2A282B"/>
                </a:solidFill>
                <a:latin typeface="Arial"/>
                <a:cs typeface="Arial"/>
              </a:rPr>
              <a:t>v</a:t>
            </a:r>
            <a:r>
              <a:rPr sz="600" spc="22" dirty="0">
                <a:latin typeface="Arial"/>
                <a:cs typeface="Arial"/>
              </a:rPr>
              <a:t>e</a:t>
            </a:r>
            <a:r>
              <a:rPr sz="600" spc="13" dirty="0">
                <a:latin typeface="Arial"/>
                <a:cs typeface="Arial"/>
              </a:rPr>
              <a:t>d</a:t>
            </a:r>
            <a:r>
              <a:rPr sz="600" spc="102" dirty="0">
                <a:solidFill>
                  <a:srgbClr val="2A282B"/>
                </a:solidFill>
                <a:latin typeface="Arial"/>
                <a:cs typeface="Arial"/>
              </a:rPr>
              <a:t>.</a:t>
            </a:r>
            <a:r>
              <a:rPr sz="600" spc="-22" dirty="0">
                <a:solidFill>
                  <a:srgbClr val="4F2F93"/>
                </a:solidFill>
                <a:latin typeface="Arial"/>
                <a:cs typeface="Arial"/>
              </a:rPr>
              <a:t>V</a:t>
            </a:r>
            <a:r>
              <a:rPr sz="600" spc="-18" dirty="0">
                <a:solidFill>
                  <a:srgbClr val="4F2F93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4F2F93"/>
                </a:solidFill>
                <a:latin typeface="Arial"/>
                <a:cs typeface="Arial"/>
              </a:rPr>
              <a:t>ew</a:t>
            </a:r>
            <a:r>
              <a:rPr sz="600" spc="-27" dirty="0">
                <a:solidFill>
                  <a:srgbClr val="4F2F93"/>
                </a:solidFill>
                <a:latin typeface="Arial"/>
                <a:cs typeface="Arial"/>
              </a:rPr>
              <a:t> </a:t>
            </a:r>
            <a:r>
              <a:rPr sz="600" spc="-13" dirty="0">
                <a:solidFill>
                  <a:srgbClr val="4F2F93"/>
                </a:solidFill>
                <a:latin typeface="Arial"/>
                <a:cs typeface="Arial"/>
              </a:rPr>
              <a:t>Saved</a:t>
            </a:r>
            <a:r>
              <a:rPr sz="600" spc="-31" dirty="0">
                <a:solidFill>
                  <a:srgbClr val="4F2F93"/>
                </a:solidFill>
                <a:latin typeface="Arial"/>
                <a:cs typeface="Arial"/>
              </a:rPr>
              <a:t> </a:t>
            </a:r>
            <a:r>
              <a:rPr sz="600" spc="-13" dirty="0">
                <a:solidFill>
                  <a:srgbClr val="4F2F93"/>
                </a:solidFill>
                <a:latin typeface="Arial"/>
                <a:cs typeface="Arial"/>
              </a:rPr>
              <a:t>Searches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7948" y="2420075"/>
            <a:ext cx="654050" cy="76944"/>
          </a:xfrm>
          <a:prstGeom prst="rect">
            <a:avLst/>
          </a:prstGeom>
          <a:solidFill>
            <a:srgbClr val="5B606B"/>
          </a:solidFill>
        </p:spPr>
        <p:txBody>
          <a:bodyPr vert="horz" wrap="square" lIns="0" tIns="0" rIns="0" bIns="0" rtlCol="0">
            <a:spAutoFit/>
          </a:bodyPr>
          <a:lstStyle/>
          <a:p>
            <a:pPr marL="5129"/>
            <a:r>
              <a:rPr sz="500" spc="22" dirty="0">
                <a:solidFill>
                  <a:srgbClr val="FBFBF9"/>
                </a:solidFill>
                <a:latin typeface="Arial"/>
                <a:cs typeface="Arial"/>
              </a:rPr>
              <a:t>Federal</a:t>
            </a:r>
            <a:r>
              <a:rPr sz="500" spc="-4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spc="58" dirty="0">
                <a:solidFill>
                  <a:srgbClr val="FBFBF9"/>
                </a:solidFill>
                <a:latin typeface="Arial"/>
                <a:cs typeface="Arial"/>
              </a:rPr>
              <a:t>emp</a:t>
            </a:r>
            <a:r>
              <a:rPr sz="500" spc="-4" dirty="0">
                <a:solidFill>
                  <a:srgbClr val="FBFBF9"/>
                </a:solidFill>
                <a:latin typeface="Arial"/>
                <a:cs typeface="Arial"/>
              </a:rPr>
              <a:t>l</a:t>
            </a:r>
            <a:r>
              <a:rPr sz="500" spc="18" dirty="0">
                <a:solidFill>
                  <a:srgbClr val="FBFBF9"/>
                </a:solidFill>
                <a:latin typeface="Arial"/>
                <a:cs typeface="Arial"/>
              </a:rPr>
              <a:t>oyees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6339" y="2420075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049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1107" y="2422017"/>
            <a:ext cx="7042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dirty="0">
                <a:solidFill>
                  <a:srgbClr val="FB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6625" y="2420075"/>
            <a:ext cx="834736" cy="89647"/>
          </a:xfrm>
          <a:custGeom>
            <a:avLst/>
            <a:gdLst/>
            <a:ahLst/>
            <a:cxnLst/>
            <a:rect l="l" t="t" r="r" b="b"/>
            <a:pathLst>
              <a:path w="918210" h="101600">
                <a:moveTo>
                  <a:pt x="0" y="0"/>
                </a:moveTo>
                <a:lnTo>
                  <a:pt x="917801" y="0"/>
                </a:lnTo>
                <a:lnTo>
                  <a:pt x="917801" y="101389"/>
                </a:lnTo>
                <a:lnTo>
                  <a:pt x="0" y="101389"/>
                </a:lnTo>
                <a:lnTo>
                  <a:pt x="0" y="0"/>
                </a:lnTo>
                <a:close/>
              </a:path>
            </a:pathLst>
          </a:custGeom>
          <a:solidFill>
            <a:srgbClr val="5B60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407297" y="2420075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049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490413" y="2422017"/>
            <a:ext cx="95192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36" dirty="0">
                <a:solidFill>
                  <a:srgbClr val="FBFBF9"/>
                </a:solidFill>
                <a:latin typeface="Arial"/>
                <a:cs typeface="Arial"/>
              </a:rPr>
              <a:t>Department</a:t>
            </a:r>
            <a:r>
              <a:rPr sz="500" spc="45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spc="36" dirty="0">
                <a:solidFill>
                  <a:srgbClr val="FBFBF9"/>
                </a:solidFill>
                <a:latin typeface="Arial"/>
                <a:cs typeface="Arial"/>
              </a:rPr>
              <a:t>of</a:t>
            </a:r>
            <a:r>
              <a:rPr sz="500" spc="4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spc="40" dirty="0">
                <a:solidFill>
                  <a:srgbClr val="FBFBF9"/>
                </a:solidFill>
                <a:latin typeface="Arial"/>
                <a:cs typeface="Arial"/>
              </a:rPr>
              <a:t>the </a:t>
            </a:r>
            <a:r>
              <a:rPr sz="500" spc="18" dirty="0">
                <a:solidFill>
                  <a:srgbClr val="FBFBF9"/>
                </a:solidFill>
                <a:latin typeface="Arial"/>
                <a:cs typeface="Arial"/>
              </a:rPr>
              <a:t>Navy</a:t>
            </a:r>
            <a:r>
              <a:rPr sz="500" dirty="0">
                <a:solidFill>
                  <a:srgbClr val="FBFBF9"/>
                </a:solidFill>
                <a:latin typeface="Arial"/>
                <a:cs typeface="Arial"/>
              </a:rPr>
              <a:t>  </a:t>
            </a:r>
            <a:r>
              <a:rPr sz="500" spc="-63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FB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2813" y="2685961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990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002730" y="2685961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991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620423" y="2420011"/>
            <a:ext cx="1036205" cy="76944"/>
          </a:xfrm>
          <a:prstGeom prst="rect">
            <a:avLst/>
          </a:prstGeom>
          <a:solidFill>
            <a:srgbClr val="5B606B"/>
          </a:solidFill>
        </p:spPr>
        <p:txBody>
          <a:bodyPr vert="horz" wrap="square" lIns="0" tIns="0" rIns="0" bIns="0" rtlCol="0">
            <a:spAutoFit/>
          </a:bodyPr>
          <a:lstStyle/>
          <a:p>
            <a:pPr marL="2279"/>
            <a:r>
              <a:rPr sz="500" spc="49" dirty="0">
                <a:solidFill>
                  <a:srgbClr val="FBFBF9"/>
                </a:solidFill>
                <a:latin typeface="Times New Roman"/>
                <a:cs typeface="Times New Roman"/>
              </a:rPr>
              <a:t>0801 </a:t>
            </a:r>
            <a:r>
              <a:rPr sz="500" spc="40" dirty="0">
                <a:solidFill>
                  <a:srgbClr val="FBFBF9"/>
                </a:solidFill>
                <a:latin typeface="Times New Roman"/>
                <a:cs typeface="Times New Roman"/>
              </a:rPr>
              <a:t>-</a:t>
            </a:r>
            <a:r>
              <a:rPr sz="500" spc="9" dirty="0">
                <a:solidFill>
                  <a:srgbClr val="FBFBF9"/>
                </a:solidFill>
                <a:latin typeface="Times New Roman"/>
                <a:cs typeface="Times New Roman"/>
              </a:rPr>
              <a:t> </a:t>
            </a:r>
            <a:r>
              <a:rPr sz="500" spc="18" dirty="0">
                <a:solidFill>
                  <a:srgbClr val="FBFBF9"/>
                </a:solidFill>
                <a:latin typeface="Arial"/>
                <a:cs typeface="Arial"/>
              </a:rPr>
              <a:t>General</a:t>
            </a:r>
            <a:r>
              <a:rPr sz="500" spc="13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spc="31" dirty="0">
                <a:solidFill>
                  <a:srgbClr val="FBFBF9"/>
                </a:solidFill>
                <a:latin typeface="Arial"/>
                <a:cs typeface="Arial"/>
              </a:rPr>
              <a:t>Engineering</a:t>
            </a:r>
            <a:r>
              <a:rPr sz="500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spc="45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FB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20647" y="2685961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7601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296102" y="2945734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991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901969" y="2945734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990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785314" y="3216533"/>
            <a:ext cx="54264" cy="86285"/>
          </a:xfrm>
          <a:custGeom>
            <a:avLst/>
            <a:gdLst/>
            <a:ahLst/>
            <a:cxnLst/>
            <a:rect l="l" t="t" r="r" b="b"/>
            <a:pathLst>
              <a:path w="59689" h="97789">
                <a:moveTo>
                  <a:pt x="0" y="0"/>
                </a:moveTo>
                <a:lnTo>
                  <a:pt x="59080" y="0"/>
                </a:lnTo>
                <a:lnTo>
                  <a:pt x="59080" y="97373"/>
                </a:lnTo>
                <a:lnTo>
                  <a:pt x="0" y="97373"/>
                </a:lnTo>
                <a:lnTo>
                  <a:pt x="0" y="0"/>
                </a:lnTo>
                <a:close/>
              </a:path>
            </a:pathLst>
          </a:custGeom>
          <a:solidFill>
            <a:srgbClr val="5B60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062240" y="3211619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049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95405" y="3326638"/>
            <a:ext cx="7042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dirty="0">
                <a:solidFill>
                  <a:srgbClr val="971C1F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2256" y="3584927"/>
            <a:ext cx="955386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58" dirty="0">
                <a:latin typeface="Arial"/>
                <a:cs typeface="Arial"/>
              </a:rPr>
              <a:t>V</a:t>
            </a:r>
            <a:r>
              <a:rPr sz="600" spc="22" dirty="0">
                <a:latin typeface="Arial"/>
                <a:cs typeface="Arial"/>
              </a:rPr>
              <a:t>i</a:t>
            </a:r>
            <a:r>
              <a:rPr sz="600" spc="94" dirty="0">
                <a:latin typeface="Arial"/>
                <a:cs typeface="Arial"/>
              </a:rPr>
              <a:t>ewing</a:t>
            </a:r>
            <a:r>
              <a:rPr sz="600" spc="4" dirty="0">
                <a:latin typeface="Arial"/>
                <a:cs typeface="Arial"/>
              </a:rPr>
              <a:t> </a:t>
            </a:r>
            <a:r>
              <a:rPr sz="600" spc="233" dirty="0">
                <a:latin typeface="Arial"/>
                <a:cs typeface="Arial"/>
              </a:rPr>
              <a:t>1</a:t>
            </a:r>
            <a:r>
              <a:rPr sz="600" spc="188" dirty="0">
                <a:latin typeface="Arial"/>
                <a:cs typeface="Arial"/>
              </a:rPr>
              <a:t>-</a:t>
            </a:r>
            <a:r>
              <a:rPr sz="600" spc="13" dirty="0">
                <a:latin typeface="Arial"/>
                <a:cs typeface="Arial"/>
              </a:rPr>
              <a:t> </a:t>
            </a:r>
            <a:r>
              <a:rPr sz="600" spc="67" dirty="0">
                <a:latin typeface="Arial"/>
                <a:cs typeface="Arial"/>
              </a:rPr>
              <a:t>2</a:t>
            </a:r>
            <a:r>
              <a:rPr sz="600" spc="27" dirty="0">
                <a:latin typeface="Arial"/>
                <a:cs typeface="Arial"/>
              </a:rPr>
              <a:t> </a:t>
            </a:r>
            <a:r>
              <a:rPr sz="600" spc="76" dirty="0">
                <a:latin typeface="Arial"/>
                <a:cs typeface="Arial"/>
              </a:rPr>
              <a:t>of</a:t>
            </a:r>
            <a:r>
              <a:rPr sz="600" spc="40" dirty="0">
                <a:latin typeface="Arial"/>
                <a:cs typeface="Arial"/>
              </a:rPr>
              <a:t> 2</a:t>
            </a:r>
            <a:r>
              <a:rPr sz="600" spc="-18" dirty="0">
                <a:latin typeface="Arial"/>
                <a:cs typeface="Arial"/>
              </a:rPr>
              <a:t> </a:t>
            </a:r>
            <a:r>
              <a:rPr sz="600" spc="72" dirty="0">
                <a:latin typeface="Arial"/>
                <a:cs typeface="Arial"/>
              </a:rPr>
              <a:t>jobs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4124" y="3899710"/>
            <a:ext cx="191365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b="1" spc="-121" dirty="0">
                <a:solidFill>
                  <a:srgbClr val="2A282B"/>
                </a:solidFill>
                <a:latin typeface="Times New Roman"/>
                <a:cs typeface="Times New Roman"/>
              </a:rPr>
              <a:t>1111</a:t>
            </a:r>
            <a:r>
              <a:rPr sz="500" b="1" spc="-18" dirty="0">
                <a:solidFill>
                  <a:srgbClr val="2A282B"/>
                </a:solidFill>
                <a:latin typeface="Times New Roman"/>
                <a:cs typeface="Times New Roman"/>
              </a:rPr>
              <a:t> </a:t>
            </a:r>
            <a:r>
              <a:rPr sz="600" spc="-13" dirty="0">
                <a:solidFill>
                  <a:srgbClr val="2A282B"/>
                </a:solidFill>
                <a:latin typeface="Arial"/>
                <a:cs typeface="Arial"/>
              </a:rPr>
              <a:t>Saved</a:t>
            </a:r>
            <a:r>
              <a:rPr sz="600" spc="-45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A282B"/>
                </a:solidFill>
                <a:latin typeface="Arial"/>
                <a:cs typeface="Arial"/>
              </a:rPr>
              <a:t>search:</a:t>
            </a:r>
            <a:r>
              <a:rPr sz="600" spc="-58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2A282B"/>
                </a:solidFill>
                <a:latin typeface="Arial"/>
                <a:cs typeface="Arial"/>
              </a:rPr>
              <a:t>Engineer</a:t>
            </a:r>
            <a:r>
              <a:rPr sz="600" spc="-27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13" dirty="0">
                <a:solidFill>
                  <a:srgbClr val="2A282B"/>
                </a:solidFill>
                <a:latin typeface="Arial"/>
                <a:cs typeface="Arial"/>
              </a:rPr>
              <a:t>Jobs</a:t>
            </a:r>
            <a:r>
              <a:rPr sz="600" spc="-63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13" dirty="0">
                <a:solidFill>
                  <a:srgbClr val="2A282B"/>
                </a:solidFill>
                <a:latin typeface="Arial"/>
                <a:cs typeface="Arial"/>
              </a:rPr>
              <a:t>Japan</a:t>
            </a:r>
            <a:r>
              <a:rPr sz="600" spc="4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A75BD"/>
                </a:solidFill>
                <a:latin typeface="Arial"/>
                <a:cs typeface="Arial"/>
              </a:rPr>
              <a:t>Ed</a:t>
            </a:r>
            <a:r>
              <a:rPr sz="600" spc="-76" dirty="0">
                <a:solidFill>
                  <a:srgbClr val="0A75BD"/>
                </a:solidFill>
                <a:latin typeface="Arial"/>
                <a:cs typeface="Arial"/>
              </a:rPr>
              <a:t>i</a:t>
            </a:r>
            <a:r>
              <a:rPr sz="600" spc="72" dirty="0">
                <a:solidFill>
                  <a:srgbClr val="0A75BD"/>
                </a:solidFill>
                <a:latin typeface="Arial"/>
                <a:cs typeface="Arial"/>
              </a:rPr>
              <a:t>t</a:t>
            </a:r>
            <a:r>
              <a:rPr sz="600" spc="-58" dirty="0">
                <a:solidFill>
                  <a:srgbClr val="0A75BD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0A75BD"/>
                </a:solidFill>
                <a:latin typeface="Arial"/>
                <a:cs typeface="Arial"/>
              </a:rPr>
              <a:t>saved</a:t>
            </a:r>
            <a:r>
              <a:rPr sz="600" spc="-18" dirty="0">
                <a:solidFill>
                  <a:srgbClr val="0A75BD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A75BD"/>
                </a:solidFill>
                <a:latin typeface="Arial"/>
                <a:cs typeface="Arial"/>
              </a:rPr>
              <a:t>search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4124" y="4149007"/>
            <a:ext cx="1568450" cy="469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5"/>
            <a:r>
              <a:rPr sz="800" spc="-72" dirty="0">
                <a:solidFill>
                  <a:srgbClr val="4F2F93"/>
                </a:solidFill>
                <a:latin typeface="Arial"/>
                <a:cs typeface="Arial"/>
              </a:rPr>
              <a:t>GENERAL ENGINEER</a:t>
            </a:r>
            <a:endParaRPr sz="800" dirty="0">
              <a:latin typeface="Arial"/>
              <a:cs typeface="Arial"/>
            </a:endParaRPr>
          </a:p>
          <a:p>
            <a:pPr marL="20515" marR="4559">
              <a:lnSpc>
                <a:spcPts val="933"/>
              </a:lnSpc>
              <a:spcBef>
                <a:spcPts val="45"/>
              </a:spcBef>
            </a:pPr>
            <a:r>
              <a:rPr sz="600" spc="-126" dirty="0">
                <a:solidFill>
                  <a:srgbClr val="2A282B"/>
                </a:solidFill>
                <a:latin typeface="Arial"/>
                <a:cs typeface="Arial"/>
              </a:rPr>
              <a:t>U</a:t>
            </a:r>
            <a:r>
              <a:rPr sz="600" spc="-90" dirty="0">
                <a:solidFill>
                  <a:srgbClr val="898C93"/>
                </a:solidFill>
                <a:latin typeface="Arial"/>
                <a:cs typeface="Arial"/>
              </a:rPr>
              <a:t>.</a:t>
            </a:r>
            <a:r>
              <a:rPr sz="600" spc="-4" dirty="0">
                <a:solidFill>
                  <a:srgbClr val="2A282B"/>
                </a:solidFill>
                <a:latin typeface="Arial"/>
                <a:cs typeface="Arial"/>
              </a:rPr>
              <a:t>S</a:t>
            </a:r>
            <a:r>
              <a:rPr sz="600" spc="247" dirty="0">
                <a:solidFill>
                  <a:srgbClr val="626772"/>
                </a:solidFill>
                <a:latin typeface="Arial"/>
                <a:cs typeface="Arial"/>
              </a:rPr>
              <a:t>.</a:t>
            </a:r>
            <a:r>
              <a:rPr sz="600" spc="40" dirty="0">
                <a:solidFill>
                  <a:srgbClr val="2A282B"/>
                </a:solidFill>
                <a:latin typeface="Arial"/>
                <a:cs typeface="Arial"/>
              </a:rPr>
              <a:t>Pacific</a:t>
            </a:r>
            <a:r>
              <a:rPr sz="600" spc="36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117" dirty="0">
                <a:solidFill>
                  <a:srgbClr val="2A282B"/>
                </a:solidFill>
                <a:latin typeface="Arial"/>
                <a:cs typeface="Arial"/>
              </a:rPr>
              <a:t>F</a:t>
            </a:r>
            <a:r>
              <a:rPr sz="600" spc="-49" dirty="0">
                <a:solidFill>
                  <a:srgbClr val="2A282B"/>
                </a:solidFill>
                <a:latin typeface="Arial"/>
                <a:cs typeface="Arial"/>
              </a:rPr>
              <a:t>l</a:t>
            </a:r>
            <a:r>
              <a:rPr sz="600" spc="58" dirty="0">
                <a:solidFill>
                  <a:srgbClr val="2A282B"/>
                </a:solidFill>
                <a:latin typeface="Arial"/>
                <a:cs typeface="Arial"/>
              </a:rPr>
              <a:t>eet,</a:t>
            </a:r>
            <a:r>
              <a:rPr sz="600" spc="4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49" dirty="0">
                <a:solidFill>
                  <a:srgbClr val="2A282B"/>
                </a:solidFill>
                <a:latin typeface="Arial"/>
                <a:cs typeface="Arial"/>
              </a:rPr>
              <a:t>Commander</a:t>
            </a:r>
            <a:r>
              <a:rPr sz="600" spc="36" dirty="0">
                <a:solidFill>
                  <a:srgbClr val="2A282B"/>
                </a:solidFill>
                <a:latin typeface="Arial"/>
                <a:cs typeface="Arial"/>
              </a:rPr>
              <a:t> i</a:t>
            </a:r>
            <a:r>
              <a:rPr sz="600" spc="121" dirty="0">
                <a:solidFill>
                  <a:srgbClr val="2A282B"/>
                </a:solidFill>
                <a:latin typeface="Arial"/>
                <a:cs typeface="Arial"/>
              </a:rPr>
              <a:t>n</a:t>
            </a:r>
            <a:r>
              <a:rPr sz="600" spc="-49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2A282B"/>
                </a:solidFill>
                <a:latin typeface="Arial"/>
                <a:cs typeface="Arial"/>
              </a:rPr>
              <a:t>C</a:t>
            </a:r>
            <a:r>
              <a:rPr sz="600" spc="45" dirty="0">
                <a:solidFill>
                  <a:srgbClr val="2A282B"/>
                </a:solidFill>
                <a:latin typeface="Arial"/>
                <a:cs typeface="Arial"/>
              </a:rPr>
              <a:t>h</a:t>
            </a:r>
            <a:r>
              <a:rPr sz="600" spc="27" dirty="0">
                <a:solidFill>
                  <a:srgbClr val="4F4F56"/>
                </a:solidFill>
                <a:latin typeface="Arial"/>
                <a:cs typeface="Arial"/>
              </a:rPr>
              <a:t>i</a:t>
            </a:r>
            <a:r>
              <a:rPr sz="600" spc="54" dirty="0">
                <a:solidFill>
                  <a:srgbClr val="2A282B"/>
                </a:solidFill>
                <a:latin typeface="Arial"/>
                <a:cs typeface="Arial"/>
              </a:rPr>
              <a:t>ef</a:t>
            </a:r>
            <a:r>
              <a:rPr sz="600" spc="36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4" dirty="0">
                <a:solidFill>
                  <a:srgbClr val="2A282B"/>
                </a:solidFill>
                <a:latin typeface="Arial"/>
                <a:cs typeface="Arial"/>
              </a:rPr>
              <a:t>Department </a:t>
            </a:r>
            <a:r>
              <a:rPr sz="600" spc="18" dirty="0">
                <a:solidFill>
                  <a:srgbClr val="2A282B"/>
                </a:solidFill>
                <a:latin typeface="Arial"/>
                <a:cs typeface="Arial"/>
              </a:rPr>
              <a:t>of</a:t>
            </a:r>
            <a:r>
              <a:rPr sz="600" spc="-58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2A282B"/>
                </a:solidFill>
                <a:latin typeface="Arial"/>
                <a:cs typeface="Arial"/>
              </a:rPr>
              <a:t>the</a:t>
            </a:r>
            <a:r>
              <a:rPr sz="600" spc="-13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2A282B"/>
                </a:solidFill>
                <a:latin typeface="Arial"/>
                <a:cs typeface="Arial"/>
              </a:rPr>
              <a:t>Navy</a:t>
            </a:r>
            <a:endParaRPr sz="600" dirty="0">
              <a:latin typeface="Arial"/>
              <a:cs typeface="Arial"/>
            </a:endParaRPr>
          </a:p>
          <a:p>
            <a:pPr marL="11397">
              <a:spcBef>
                <a:spcPts val="157"/>
              </a:spcBef>
            </a:pPr>
            <a:r>
              <a:rPr sz="600" spc="157" dirty="0">
                <a:solidFill>
                  <a:srgbClr val="03BFE6"/>
                </a:solidFill>
                <a:latin typeface="Arial"/>
                <a:cs typeface="Arial"/>
              </a:rPr>
              <a:t>9</a:t>
            </a:r>
            <a:r>
              <a:rPr sz="600" spc="-9" dirty="0">
                <a:solidFill>
                  <a:srgbClr val="2A282B"/>
                </a:solidFill>
                <a:latin typeface="Arial"/>
                <a:cs typeface="Arial"/>
              </a:rPr>
              <a:t>Yokosuka,</a:t>
            </a:r>
            <a:r>
              <a:rPr sz="600" spc="-22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2A282B"/>
                </a:solidFill>
                <a:latin typeface="Arial"/>
                <a:cs typeface="Arial"/>
              </a:rPr>
              <a:t>Japan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7273" y="4624019"/>
            <a:ext cx="6374245" cy="281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indent="5569704"/>
            <a:r>
              <a:rPr sz="600" spc="49" dirty="0">
                <a:solidFill>
                  <a:srgbClr val="2A282B"/>
                </a:solidFill>
                <a:latin typeface="Arial"/>
                <a:cs typeface="Arial"/>
              </a:rPr>
              <a:t>1</a:t>
            </a:r>
            <a:r>
              <a:rPr sz="600" spc="-117" dirty="0">
                <a:solidFill>
                  <a:srgbClr val="2A282B"/>
                </a:solidFill>
                <a:latin typeface="Arial"/>
                <a:cs typeface="Arial"/>
              </a:rPr>
              <a:t>1</a:t>
            </a:r>
            <a:r>
              <a:rPr sz="600" dirty="0">
                <a:solidFill>
                  <a:srgbClr val="4F4F56"/>
                </a:solidFill>
                <a:latin typeface="Arial"/>
                <a:cs typeface="Arial"/>
              </a:rPr>
              <a:t>02</a:t>
            </a:r>
            <a:r>
              <a:rPr sz="600" spc="-63" dirty="0">
                <a:solidFill>
                  <a:srgbClr val="4F4F56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626772"/>
                </a:solidFill>
                <a:latin typeface="Arial"/>
                <a:cs typeface="Arial"/>
              </a:rPr>
              <a:t>-</a:t>
            </a:r>
            <a:r>
              <a:rPr sz="600" spc="-27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F4F56"/>
                </a:solidFill>
                <a:latin typeface="Arial"/>
                <a:cs typeface="Arial"/>
              </a:rPr>
              <a:t>Contra</a:t>
            </a:r>
            <a:r>
              <a:rPr sz="600" spc="-4" dirty="0">
                <a:solidFill>
                  <a:srgbClr val="626772"/>
                </a:solidFill>
                <a:latin typeface="Arial"/>
                <a:cs typeface="Arial"/>
              </a:rPr>
              <a:t>c</a:t>
            </a:r>
            <a:r>
              <a:rPr sz="600" spc="27" dirty="0">
                <a:solidFill>
                  <a:srgbClr val="3F3F42"/>
                </a:solidFill>
                <a:latin typeface="Arial"/>
                <a:cs typeface="Arial"/>
              </a:rPr>
              <a:t>ting</a:t>
            </a:r>
            <a:r>
              <a:rPr sz="600" spc="-49" dirty="0">
                <a:solidFill>
                  <a:srgbClr val="3F3F42"/>
                </a:solidFill>
                <a:latin typeface="Arial"/>
                <a:cs typeface="Arial"/>
              </a:rPr>
              <a:t> </a:t>
            </a:r>
            <a:r>
              <a:rPr sz="500" spc="9" dirty="0">
                <a:solidFill>
                  <a:srgbClr val="898C93"/>
                </a:solidFill>
                <a:latin typeface="Times New Roman"/>
                <a:cs typeface="Times New Roman"/>
              </a:rPr>
              <a:t>(</a:t>
            </a:r>
            <a:r>
              <a:rPr sz="500" spc="-49" dirty="0">
                <a:solidFill>
                  <a:srgbClr val="898C93"/>
                </a:solidFill>
                <a:latin typeface="Times New Roman"/>
                <a:cs typeface="Times New Roman"/>
              </a:rPr>
              <a:t>1</a:t>
            </a:r>
            <a:r>
              <a:rPr sz="500" spc="-36" dirty="0">
                <a:solidFill>
                  <a:srgbClr val="898C93"/>
                </a:solidFill>
                <a:latin typeface="Times New Roman"/>
                <a:cs typeface="Times New Roman"/>
              </a:rPr>
              <a:t>)</a:t>
            </a:r>
            <a:endParaRPr sz="500" dirty="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500" dirty="0">
              <a:latin typeface="Times New Roman"/>
              <a:cs typeface="Times New Roman"/>
            </a:endParaRPr>
          </a:p>
          <a:p>
            <a:pPr marL="11397"/>
            <a:r>
              <a:rPr sz="700" spc="260" dirty="0">
                <a:solidFill>
                  <a:srgbClr val="FBBC33"/>
                </a:solidFill>
                <a:latin typeface="Arial"/>
                <a:cs typeface="Arial"/>
              </a:rPr>
              <a:t>0</a:t>
            </a:r>
            <a:r>
              <a:rPr sz="700" spc="-130" dirty="0">
                <a:solidFill>
                  <a:srgbClr val="FBBC33"/>
                </a:solidFill>
                <a:latin typeface="Arial"/>
                <a:cs typeface="Arial"/>
              </a:rPr>
              <a:t> </a:t>
            </a:r>
            <a:r>
              <a:rPr sz="600" i="1" spc="13" dirty="0">
                <a:solidFill>
                  <a:srgbClr val="626772"/>
                </a:solidFill>
                <a:latin typeface="Times New Roman"/>
                <a:cs typeface="Times New Roman"/>
              </a:rPr>
              <a:t>Open</a:t>
            </a:r>
            <a:r>
              <a:rPr sz="600" i="1" spc="-45" dirty="0">
                <a:solidFill>
                  <a:srgbClr val="626772"/>
                </a:solidFill>
                <a:latin typeface="Times New Roman"/>
                <a:cs typeface="Times New Roman"/>
              </a:rPr>
              <a:t> </a:t>
            </a:r>
            <a:r>
              <a:rPr sz="600" i="1" spc="31" dirty="0">
                <a:solidFill>
                  <a:srgbClr val="626772"/>
                </a:solidFill>
                <a:latin typeface="Times New Roman"/>
                <a:cs typeface="Times New Roman"/>
              </a:rPr>
              <a:t>0</a:t>
            </a:r>
            <a:r>
              <a:rPr sz="600" i="1" spc="-130" dirty="0">
                <a:solidFill>
                  <a:srgbClr val="626772"/>
                </a:solidFill>
                <a:latin typeface="Times New Roman"/>
                <a:cs typeface="Times New Roman"/>
              </a:rPr>
              <a:t>8</a:t>
            </a:r>
            <a:r>
              <a:rPr sz="600" i="1" spc="18" dirty="0">
                <a:solidFill>
                  <a:srgbClr val="626772"/>
                </a:solidFill>
                <a:latin typeface="Times New Roman"/>
                <a:cs typeface="Times New Roman"/>
              </a:rPr>
              <a:t>/01/2017</a:t>
            </a:r>
            <a:r>
              <a:rPr sz="600" i="1" spc="22" dirty="0">
                <a:solidFill>
                  <a:srgbClr val="626772"/>
                </a:solidFill>
                <a:latin typeface="Times New Roman"/>
                <a:cs typeface="Times New Roman"/>
              </a:rPr>
              <a:t> </a:t>
            </a:r>
            <a:r>
              <a:rPr sz="600" i="1" spc="31" dirty="0">
                <a:solidFill>
                  <a:srgbClr val="626772"/>
                </a:solidFill>
                <a:latin typeface="Times New Roman"/>
                <a:cs typeface="Times New Roman"/>
              </a:rPr>
              <a:t>to</a:t>
            </a:r>
            <a:r>
              <a:rPr sz="600" i="1" spc="-58" dirty="0">
                <a:solidFill>
                  <a:srgbClr val="626772"/>
                </a:solidFill>
                <a:latin typeface="Times New Roman"/>
                <a:cs typeface="Times New Roman"/>
              </a:rPr>
              <a:t> </a:t>
            </a:r>
            <a:r>
              <a:rPr sz="600" i="1" spc="13" dirty="0">
                <a:solidFill>
                  <a:srgbClr val="626772"/>
                </a:solidFill>
                <a:latin typeface="Times New Roman"/>
                <a:cs typeface="Times New Roman"/>
              </a:rPr>
              <a:t>08/1</a:t>
            </a:r>
            <a:r>
              <a:rPr sz="600" i="1" spc="-102" dirty="0">
                <a:solidFill>
                  <a:srgbClr val="626772"/>
                </a:solidFill>
                <a:latin typeface="Times New Roman"/>
                <a:cs typeface="Times New Roman"/>
              </a:rPr>
              <a:t>5</a:t>
            </a:r>
            <a:r>
              <a:rPr sz="600" i="1" spc="18" dirty="0">
                <a:solidFill>
                  <a:srgbClr val="626772"/>
                </a:solidFill>
                <a:latin typeface="Times New Roman"/>
                <a:cs typeface="Times New Roman"/>
              </a:rPr>
              <a:t>/2017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6718" y="5093358"/>
            <a:ext cx="976745" cy="1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spc="-67" dirty="0">
                <a:solidFill>
                  <a:srgbClr val="4F2F93"/>
                </a:solidFill>
                <a:latin typeface="Arial"/>
                <a:cs typeface="Arial"/>
              </a:rPr>
              <a:t>NUCLEAR</a:t>
            </a:r>
            <a:r>
              <a:rPr sz="800" spc="-13" dirty="0">
                <a:solidFill>
                  <a:srgbClr val="4F2F93"/>
                </a:solidFill>
                <a:latin typeface="Arial"/>
                <a:cs typeface="Arial"/>
              </a:rPr>
              <a:t> </a:t>
            </a:r>
            <a:r>
              <a:rPr sz="800" spc="-58" dirty="0">
                <a:solidFill>
                  <a:srgbClr val="4F2F93"/>
                </a:solidFill>
                <a:latin typeface="Arial"/>
                <a:cs typeface="Arial"/>
              </a:rPr>
              <a:t>ENG</a:t>
            </a:r>
            <a:r>
              <a:rPr sz="800" spc="-9" dirty="0">
                <a:solidFill>
                  <a:srgbClr val="4F2F93"/>
                </a:solidFill>
                <a:latin typeface="Arial"/>
                <a:cs typeface="Arial"/>
              </a:rPr>
              <a:t>I</a:t>
            </a:r>
            <a:r>
              <a:rPr sz="800" spc="-81" dirty="0">
                <a:solidFill>
                  <a:srgbClr val="4F2F93"/>
                </a:solidFill>
                <a:latin typeface="Arial"/>
                <a:cs typeface="Arial"/>
              </a:rPr>
              <a:t>NEER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8440" y="2420011"/>
            <a:ext cx="1022350" cy="76944"/>
          </a:xfrm>
          <a:prstGeom prst="rect">
            <a:avLst/>
          </a:prstGeom>
          <a:solidFill>
            <a:srgbClr val="5B606B"/>
          </a:solidFill>
        </p:spPr>
        <p:txBody>
          <a:bodyPr vert="horz" wrap="square" lIns="0" tIns="0" rIns="0" bIns="0" rtlCol="0">
            <a:spAutoFit/>
          </a:bodyPr>
          <a:lstStyle/>
          <a:p>
            <a:pPr marL="2279"/>
            <a:r>
              <a:rPr sz="500" spc="40" dirty="0">
                <a:solidFill>
                  <a:srgbClr val="FBFBF9"/>
                </a:solidFill>
                <a:latin typeface="Times New Roman"/>
                <a:cs typeface="Times New Roman"/>
              </a:rPr>
              <a:t>0802</a:t>
            </a:r>
            <a:r>
              <a:rPr sz="500" spc="31" dirty="0">
                <a:solidFill>
                  <a:srgbClr val="FBFBF9"/>
                </a:solidFill>
                <a:latin typeface="Times New Roman"/>
                <a:cs typeface="Times New Roman"/>
              </a:rPr>
              <a:t> </a:t>
            </a:r>
            <a:r>
              <a:rPr sz="500" spc="40" dirty="0">
                <a:solidFill>
                  <a:srgbClr val="FBFBF9"/>
                </a:solidFill>
                <a:latin typeface="Times New Roman"/>
                <a:cs typeface="Times New Roman"/>
              </a:rPr>
              <a:t>-</a:t>
            </a:r>
            <a:r>
              <a:rPr sz="500" spc="58" dirty="0">
                <a:solidFill>
                  <a:srgbClr val="FBFBF9"/>
                </a:solidFill>
                <a:latin typeface="Times New Roman"/>
                <a:cs typeface="Times New Roman"/>
              </a:rPr>
              <a:t> </a:t>
            </a:r>
            <a:r>
              <a:rPr sz="500" spc="13" dirty="0">
                <a:solidFill>
                  <a:srgbClr val="FBFBF9"/>
                </a:solidFill>
                <a:latin typeface="Arial"/>
                <a:cs typeface="Arial"/>
              </a:rPr>
              <a:t>Eng</a:t>
            </a:r>
            <a:r>
              <a:rPr sz="500" spc="9" dirty="0">
                <a:solidFill>
                  <a:srgbClr val="FBFBF9"/>
                </a:solidFill>
                <a:latin typeface="Arial"/>
                <a:cs typeface="Arial"/>
              </a:rPr>
              <a:t>i</a:t>
            </a:r>
            <a:r>
              <a:rPr sz="500" spc="40" dirty="0">
                <a:solidFill>
                  <a:srgbClr val="FBFBF9"/>
                </a:solidFill>
                <a:latin typeface="Arial"/>
                <a:cs typeface="Arial"/>
              </a:rPr>
              <a:t>neer</a:t>
            </a:r>
            <a:r>
              <a:rPr sz="500" spc="31" dirty="0">
                <a:solidFill>
                  <a:srgbClr val="FBFBF9"/>
                </a:solidFill>
                <a:latin typeface="Arial"/>
                <a:cs typeface="Arial"/>
              </a:rPr>
              <a:t>i</a:t>
            </a:r>
            <a:r>
              <a:rPr sz="500" spc="54" dirty="0">
                <a:solidFill>
                  <a:srgbClr val="FBFBF9"/>
                </a:solidFill>
                <a:latin typeface="Arial"/>
                <a:cs typeface="Arial"/>
              </a:rPr>
              <a:t>ng</a:t>
            </a:r>
            <a:r>
              <a:rPr sz="500" spc="-58" dirty="0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sz="500" spc="18" dirty="0">
                <a:solidFill>
                  <a:srgbClr val="FBFBF9"/>
                </a:solidFill>
                <a:latin typeface="Arial"/>
                <a:cs typeface="Arial"/>
              </a:rPr>
              <a:t>Techn</a:t>
            </a:r>
            <a:r>
              <a:rPr sz="500" spc="36" dirty="0">
                <a:solidFill>
                  <a:srgbClr val="FBFBF9"/>
                </a:solidFill>
                <a:latin typeface="Arial"/>
                <a:cs typeface="Arial"/>
              </a:rPr>
              <a:t>i</a:t>
            </a:r>
            <a:r>
              <a:rPr sz="500" spc="49" dirty="0">
                <a:solidFill>
                  <a:srgbClr val="FBFBF9"/>
                </a:solidFill>
                <a:latin typeface="Arial"/>
                <a:cs typeface="Arial"/>
              </a:rPr>
              <a:t>cal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23157" y="2420075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049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4887925" y="2422017"/>
            <a:ext cx="7042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dirty="0">
                <a:solidFill>
                  <a:srgbClr val="FBFBF9"/>
                </a:solidFill>
                <a:latin typeface="Arial"/>
                <a:cs typeface="Arial"/>
              </a:rPr>
              <a:t>X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81127" y="2685961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4991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4018189" y="2945734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8419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126553" y="2945734"/>
            <a:ext cx="0" cy="89647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89"/>
                </a:lnTo>
              </a:path>
            </a:pathLst>
          </a:custGeom>
          <a:ln w="58419">
            <a:solidFill>
              <a:srgbClr val="5B60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4758826" y="3587984"/>
            <a:ext cx="31230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49" dirty="0">
                <a:latin typeface="Arial"/>
                <a:cs typeface="Arial"/>
              </a:rPr>
              <a:t>Sort</a:t>
            </a:r>
            <a:r>
              <a:rPr sz="600" spc="36" dirty="0">
                <a:latin typeface="Arial"/>
                <a:cs typeface="Arial"/>
              </a:rPr>
              <a:t> </a:t>
            </a:r>
            <a:r>
              <a:rPr sz="600" spc="67" dirty="0">
                <a:latin typeface="Arial"/>
                <a:cs typeface="Arial"/>
              </a:rPr>
              <a:t>by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58719" y="3574869"/>
            <a:ext cx="56053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-67" dirty="0">
                <a:solidFill>
                  <a:srgbClr val="2A282B"/>
                </a:solidFill>
                <a:latin typeface="Arial"/>
                <a:cs typeface="Arial"/>
              </a:rPr>
              <a:t>R</a:t>
            </a:r>
            <a:r>
              <a:rPr sz="600" spc="-117" dirty="0">
                <a:solidFill>
                  <a:srgbClr val="2A282B"/>
                </a:solidFill>
                <a:latin typeface="Arial"/>
                <a:cs typeface="Arial"/>
              </a:rPr>
              <a:t>e</a:t>
            </a:r>
            <a:r>
              <a:rPr sz="600" spc="-54" dirty="0">
                <a:solidFill>
                  <a:srgbClr val="233A59"/>
                </a:solidFill>
                <a:latin typeface="Arial"/>
                <a:cs typeface="Arial"/>
              </a:rPr>
              <a:t>l</a:t>
            </a:r>
            <a:r>
              <a:rPr sz="600" spc="-13" dirty="0">
                <a:solidFill>
                  <a:srgbClr val="2A282B"/>
                </a:solidFill>
                <a:latin typeface="Arial"/>
                <a:cs typeface="Arial"/>
              </a:rPr>
              <a:t>ev</a:t>
            </a:r>
            <a:r>
              <a:rPr sz="600" dirty="0">
                <a:solidFill>
                  <a:srgbClr val="2A282B"/>
                </a:solidFill>
                <a:latin typeface="Arial"/>
                <a:cs typeface="Arial"/>
              </a:rPr>
              <a:t>a</a:t>
            </a:r>
            <a:r>
              <a:rPr sz="600" spc="18" dirty="0">
                <a:solidFill>
                  <a:srgbClr val="233A59"/>
                </a:solidFill>
                <a:latin typeface="Arial"/>
                <a:cs typeface="Arial"/>
              </a:rPr>
              <a:t>n</a:t>
            </a:r>
            <a:r>
              <a:rPr sz="600" dirty="0">
                <a:solidFill>
                  <a:srgbClr val="2A282B"/>
                </a:solidFill>
                <a:latin typeface="Arial"/>
                <a:cs typeface="Arial"/>
              </a:rPr>
              <a:t>ce     </a:t>
            </a:r>
            <a:r>
              <a:rPr sz="600" spc="-81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700" spc="242" dirty="0">
                <a:latin typeface="Times New Roman"/>
                <a:cs typeface="Times New Roman"/>
              </a:rPr>
              <a:t>v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19305" y="4068663"/>
            <a:ext cx="3913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i="1" spc="9" dirty="0">
                <a:solidFill>
                  <a:srgbClr val="FBBC33"/>
                </a:solidFill>
                <a:latin typeface="Times New Roman"/>
                <a:cs typeface="Times New Roman"/>
              </a:rPr>
              <a:t>tr</a:t>
            </a:r>
            <a:r>
              <a:rPr sz="900" i="1" spc="22" dirty="0">
                <a:solidFill>
                  <a:srgbClr val="FBBC33"/>
                </a:solidFill>
                <a:latin typeface="Times New Roman"/>
                <a:cs typeface="Times New Roman"/>
              </a:rPr>
              <a:t> </a:t>
            </a:r>
            <a:r>
              <a:rPr sz="500" spc="-45" dirty="0">
                <a:solidFill>
                  <a:srgbClr val="0A75BD"/>
                </a:solidFill>
                <a:latin typeface="Arial"/>
                <a:cs typeface="Arial"/>
              </a:rPr>
              <a:t>Save</a:t>
            </a:r>
            <a:r>
              <a:rPr sz="500" spc="-67" dirty="0">
                <a:solidFill>
                  <a:srgbClr val="0A75B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A75BD"/>
                </a:solidFill>
                <a:latin typeface="Arial"/>
                <a:cs typeface="Arial"/>
              </a:rPr>
              <a:t>Job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66099" y="4287842"/>
            <a:ext cx="914977" cy="251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95" marR="4559" indent="-6268">
              <a:lnSpc>
                <a:spcPct val="136400"/>
              </a:lnSpc>
            </a:pPr>
            <a:r>
              <a:rPr sz="600" spc="9" dirty="0">
                <a:solidFill>
                  <a:srgbClr val="626772"/>
                </a:solidFill>
                <a:latin typeface="Arial"/>
                <a:cs typeface="Arial"/>
              </a:rPr>
              <a:t>Starting</a:t>
            </a:r>
            <a:r>
              <a:rPr sz="600" spc="-67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spc="31" dirty="0">
                <a:solidFill>
                  <a:srgbClr val="626772"/>
                </a:solidFill>
                <a:latin typeface="Arial"/>
                <a:cs typeface="Arial"/>
              </a:rPr>
              <a:t>at</a:t>
            </a:r>
            <a:r>
              <a:rPr sz="600" spc="-36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spc="-9" dirty="0">
                <a:solidFill>
                  <a:srgbClr val="626772"/>
                </a:solidFill>
                <a:latin typeface="Arial"/>
                <a:cs typeface="Arial"/>
              </a:rPr>
              <a:t>$64</a:t>
            </a:r>
            <a:r>
              <a:rPr sz="600" spc="-27" dirty="0">
                <a:solidFill>
                  <a:srgbClr val="626772"/>
                </a:solidFill>
                <a:latin typeface="Arial"/>
                <a:cs typeface="Arial"/>
              </a:rPr>
              <a:t>,</a:t>
            </a:r>
            <a:r>
              <a:rPr sz="600" spc="36" dirty="0">
                <a:solidFill>
                  <a:srgbClr val="626772"/>
                </a:solidFill>
                <a:latin typeface="Arial"/>
                <a:cs typeface="Arial"/>
              </a:rPr>
              <a:t>8</a:t>
            </a:r>
            <a:r>
              <a:rPr sz="600" spc="-81" dirty="0">
                <a:solidFill>
                  <a:srgbClr val="626772"/>
                </a:solidFill>
                <a:latin typeface="Arial"/>
                <a:cs typeface="Arial"/>
              </a:rPr>
              <a:t>1</a:t>
            </a:r>
            <a:r>
              <a:rPr sz="600" spc="13" dirty="0">
                <a:solidFill>
                  <a:srgbClr val="626772"/>
                </a:solidFill>
                <a:latin typeface="Arial"/>
                <a:cs typeface="Arial"/>
              </a:rPr>
              <a:t>3</a:t>
            </a:r>
            <a:r>
              <a:rPr sz="600" spc="-40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spc="-18" dirty="0">
                <a:solidFill>
                  <a:srgbClr val="626772"/>
                </a:solidFill>
                <a:latin typeface="Arial"/>
                <a:cs typeface="Arial"/>
              </a:rPr>
              <a:t>(</a:t>
            </a:r>
            <a:r>
              <a:rPr sz="600" spc="-45" dirty="0">
                <a:solidFill>
                  <a:srgbClr val="626772"/>
                </a:solidFill>
                <a:latin typeface="Arial"/>
                <a:cs typeface="Arial"/>
              </a:rPr>
              <a:t>GS</a:t>
            </a:r>
            <a:r>
              <a:rPr sz="600" spc="-31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spc="-58" dirty="0">
                <a:solidFill>
                  <a:srgbClr val="626772"/>
                </a:solidFill>
                <a:latin typeface="Arial"/>
                <a:cs typeface="Arial"/>
              </a:rPr>
              <a:t>1</a:t>
            </a:r>
            <a:r>
              <a:rPr sz="600" spc="-13" dirty="0">
                <a:solidFill>
                  <a:srgbClr val="626772"/>
                </a:solidFill>
                <a:latin typeface="Arial"/>
                <a:cs typeface="Arial"/>
              </a:rPr>
              <a:t>2)</a:t>
            </a:r>
            <a:r>
              <a:rPr sz="600" spc="-9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spc="13" dirty="0">
                <a:solidFill>
                  <a:srgbClr val="626772"/>
                </a:solidFill>
                <a:latin typeface="Arial"/>
                <a:cs typeface="Arial"/>
              </a:rPr>
              <a:t>Permanent•</a:t>
            </a:r>
            <a:r>
              <a:rPr sz="600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spc="13" dirty="0">
                <a:solidFill>
                  <a:srgbClr val="626772"/>
                </a:solidFill>
                <a:latin typeface="Arial"/>
                <a:cs typeface="Arial"/>
              </a:rPr>
              <a:t>Ful</a:t>
            </a:r>
            <a:r>
              <a:rPr sz="600" spc="-72" dirty="0">
                <a:solidFill>
                  <a:srgbClr val="626772"/>
                </a:solidFill>
                <a:latin typeface="Arial"/>
                <a:cs typeface="Arial"/>
              </a:rPr>
              <a:t>l</a:t>
            </a:r>
            <a:r>
              <a:rPr sz="600" dirty="0">
                <a:solidFill>
                  <a:srgbClr val="626772"/>
                </a:solidFill>
                <a:latin typeface="Arial"/>
                <a:cs typeface="Arial"/>
              </a:rPr>
              <a:t>-Time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19305" y="5013014"/>
            <a:ext cx="3913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i="1" spc="9" dirty="0">
                <a:solidFill>
                  <a:srgbClr val="FBBC33"/>
                </a:solidFill>
                <a:latin typeface="Times New Roman"/>
                <a:cs typeface="Times New Roman"/>
              </a:rPr>
              <a:t>tr</a:t>
            </a:r>
            <a:r>
              <a:rPr sz="900" i="1" spc="22" dirty="0">
                <a:solidFill>
                  <a:srgbClr val="FBBC33"/>
                </a:solidFill>
                <a:latin typeface="Times New Roman"/>
                <a:cs typeface="Times New Roman"/>
              </a:rPr>
              <a:t> </a:t>
            </a:r>
            <a:r>
              <a:rPr sz="500" spc="-45" dirty="0">
                <a:solidFill>
                  <a:srgbClr val="2380C3"/>
                </a:solidFill>
                <a:latin typeface="Arial"/>
                <a:cs typeface="Arial"/>
              </a:rPr>
              <a:t>Save</a:t>
            </a:r>
            <a:r>
              <a:rPr sz="500" spc="-67" dirty="0">
                <a:solidFill>
                  <a:srgbClr val="2380C3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A75BD"/>
                </a:solidFill>
                <a:latin typeface="Arial"/>
                <a:cs typeface="Arial"/>
              </a:rPr>
              <a:t>Job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35380" y="697659"/>
            <a:ext cx="2464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83" algn="ctr">
              <a:lnSpc>
                <a:spcPts val="1605"/>
              </a:lnSpc>
            </a:pPr>
            <a:r>
              <a:rPr sz="1400" i="1" spc="94" dirty="0">
                <a:solidFill>
                  <a:srgbClr val="0A75BD"/>
                </a:solidFill>
                <a:latin typeface="Arial"/>
                <a:cs typeface="Arial"/>
              </a:rPr>
              <a:t>:.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637"/>
              </a:lnSpc>
            </a:pPr>
            <a:r>
              <a:rPr sz="600" spc="4" dirty="0">
                <a:solidFill>
                  <a:srgbClr val="0A75BD"/>
                </a:solidFill>
                <a:latin typeface="Arial"/>
                <a:cs typeface="Arial"/>
              </a:rPr>
              <a:t>Brandi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61116" y="598121"/>
            <a:ext cx="569768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4300" spc="687" dirty="0">
                <a:solidFill>
                  <a:srgbClr val="1F5493"/>
                </a:solidFill>
                <a:latin typeface="Times New Roman"/>
                <a:cs typeface="Times New Roman"/>
              </a:rPr>
              <a:t>II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17900" y="742884"/>
            <a:ext cx="185305" cy="228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51"/>
            <a:r>
              <a:rPr sz="800" b="1" spc="197" dirty="0">
                <a:solidFill>
                  <a:srgbClr val="0A75BD"/>
                </a:solidFill>
                <a:latin typeface="Arial"/>
                <a:cs typeface="Arial"/>
              </a:rPr>
              <a:t>f)</a:t>
            </a:r>
            <a:endParaRPr sz="800" dirty="0">
              <a:latin typeface="Arial"/>
              <a:cs typeface="Arial"/>
            </a:endParaRPr>
          </a:p>
          <a:p>
            <a:pPr marL="11397">
              <a:spcBef>
                <a:spcPts val="144"/>
              </a:spcBef>
            </a:pPr>
            <a:r>
              <a:rPr sz="600" spc="22" dirty="0">
                <a:solidFill>
                  <a:srgbClr val="0A75BD"/>
                </a:solidFill>
                <a:latin typeface="Arial"/>
                <a:cs typeface="Arial"/>
              </a:rPr>
              <a:t>He</a:t>
            </a:r>
            <a:r>
              <a:rPr sz="600" dirty="0">
                <a:solidFill>
                  <a:srgbClr val="0A75BD"/>
                </a:solidFill>
                <a:latin typeface="Arial"/>
                <a:cs typeface="Arial"/>
              </a:rPr>
              <a:t>lp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061060" y="1876559"/>
            <a:ext cx="259195" cy="96931"/>
          </a:xfrm>
          <a:custGeom>
            <a:avLst/>
            <a:gdLst/>
            <a:ahLst/>
            <a:cxnLst/>
            <a:rect l="l" t="t" r="r" b="b"/>
            <a:pathLst>
              <a:path w="285115" h="109855">
                <a:moveTo>
                  <a:pt x="0" y="0"/>
                </a:moveTo>
                <a:lnTo>
                  <a:pt x="285057" y="0"/>
                </a:lnTo>
                <a:lnTo>
                  <a:pt x="285057" y="109838"/>
                </a:lnTo>
                <a:lnTo>
                  <a:pt x="0" y="109838"/>
                </a:lnTo>
                <a:lnTo>
                  <a:pt x="0" y="0"/>
                </a:lnTo>
                <a:close/>
              </a:path>
            </a:pathLst>
          </a:custGeom>
          <a:solidFill>
            <a:srgbClr val="132F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6052967" y="1879595"/>
            <a:ext cx="279977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27" dirty="0">
                <a:solidFill>
                  <a:srgbClr val="DDE1E4"/>
                </a:solidFill>
                <a:latin typeface="Arial"/>
                <a:cs typeface="Arial"/>
              </a:rPr>
              <a:t>Se</a:t>
            </a:r>
            <a:r>
              <a:rPr sz="600" spc="130" dirty="0">
                <a:solidFill>
                  <a:srgbClr val="FBFBF9"/>
                </a:solidFill>
                <a:latin typeface="Arial"/>
                <a:cs typeface="Arial"/>
              </a:rPr>
              <a:t>r</a:t>
            </a:r>
            <a:r>
              <a:rPr sz="600" spc="58" dirty="0">
                <a:solidFill>
                  <a:srgbClr val="FBFBF9"/>
                </a:solidFill>
                <a:latin typeface="Arial"/>
                <a:cs typeface="Arial"/>
              </a:rPr>
              <a:t>i</a:t>
            </a:r>
            <a:r>
              <a:rPr sz="600" spc="36" dirty="0">
                <a:solidFill>
                  <a:srgbClr val="DDE1E4"/>
                </a:solidFill>
                <a:latin typeface="Arial"/>
                <a:cs typeface="Arial"/>
              </a:rPr>
              <a:t>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62778" y="1876559"/>
            <a:ext cx="64077" cy="92333"/>
          </a:xfrm>
          <a:prstGeom prst="rect">
            <a:avLst/>
          </a:prstGeom>
          <a:solidFill>
            <a:srgbClr val="132F5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94" dirty="0">
                <a:solidFill>
                  <a:srgbClr val="FBFBF9"/>
                </a:solidFill>
                <a:latin typeface="Arial"/>
                <a:cs typeface="Arial"/>
              </a:rPr>
              <a:t>X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41355" y="2095010"/>
            <a:ext cx="23841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242" dirty="0">
                <a:solidFill>
                  <a:srgbClr val="0A75BD"/>
                </a:solidFill>
                <a:latin typeface="Arial"/>
                <a:cs typeface="Arial"/>
              </a:rPr>
              <a:t>6</a:t>
            </a:r>
            <a:r>
              <a:rPr sz="500" spc="-81" dirty="0">
                <a:solidFill>
                  <a:srgbClr val="0A75BD"/>
                </a:solidFill>
                <a:latin typeface="Arial"/>
                <a:cs typeface="Arial"/>
              </a:rPr>
              <a:t> </a:t>
            </a:r>
            <a:r>
              <a:rPr sz="500" spc="-18" dirty="0">
                <a:solidFill>
                  <a:srgbClr val="4B97CD"/>
                </a:solidFill>
                <a:latin typeface="Arial"/>
                <a:cs typeface="Arial"/>
              </a:rPr>
              <a:t>He</a:t>
            </a:r>
            <a:r>
              <a:rPr sz="500" spc="-54" dirty="0">
                <a:solidFill>
                  <a:srgbClr val="4B97CD"/>
                </a:solidFill>
                <a:latin typeface="Arial"/>
                <a:cs typeface="Arial"/>
              </a:rPr>
              <a:t>l</a:t>
            </a:r>
            <a:r>
              <a:rPr sz="500" spc="27" dirty="0">
                <a:solidFill>
                  <a:srgbClr val="4B97CD"/>
                </a:solidFill>
                <a:latin typeface="Arial"/>
                <a:cs typeface="Arial"/>
              </a:rPr>
              <a:t>p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21480" y="2247818"/>
            <a:ext cx="32269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63" dirty="0">
                <a:solidFill>
                  <a:srgbClr val="2A282B"/>
                </a:solidFill>
                <a:latin typeface="Arial"/>
                <a:cs typeface="Arial"/>
              </a:rPr>
              <a:t>Jump</a:t>
            </a:r>
            <a:r>
              <a:rPr sz="500" spc="31" dirty="0">
                <a:solidFill>
                  <a:srgbClr val="2A282B"/>
                </a:solidFill>
                <a:latin typeface="Arial"/>
                <a:cs typeface="Arial"/>
              </a:rPr>
              <a:t> </a:t>
            </a:r>
            <a:r>
              <a:rPr sz="500" spc="54" dirty="0">
                <a:solidFill>
                  <a:srgbClr val="2A282B"/>
                </a:solidFill>
                <a:latin typeface="Arial"/>
                <a:cs typeface="Arial"/>
              </a:rPr>
              <a:t>to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18330" y="2397949"/>
            <a:ext cx="141662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4" dirty="0">
                <a:solidFill>
                  <a:srgbClr val="4B97CD"/>
                </a:solidFill>
                <a:latin typeface="Times New Roman"/>
                <a:cs typeface="Times New Roman"/>
              </a:rPr>
              <a:t>0000      </a:t>
            </a:r>
            <a:r>
              <a:rPr sz="500" spc="-54" dirty="0">
                <a:solidFill>
                  <a:srgbClr val="4B97CD"/>
                </a:solidFill>
                <a:latin typeface="Times New Roman"/>
                <a:cs typeface="Times New Roman"/>
              </a:rPr>
              <a:t> </a:t>
            </a:r>
            <a:r>
              <a:rPr sz="500" spc="45" dirty="0">
                <a:solidFill>
                  <a:srgbClr val="4B97CD"/>
                </a:solidFill>
                <a:latin typeface="Times New Roman"/>
                <a:cs typeface="Times New Roman"/>
              </a:rPr>
              <a:t>0</a:t>
            </a:r>
            <a:r>
              <a:rPr sz="500" spc="-49" dirty="0">
                <a:solidFill>
                  <a:srgbClr val="4B97CD"/>
                </a:solidFill>
                <a:latin typeface="Times New Roman"/>
                <a:cs typeface="Times New Roman"/>
              </a:rPr>
              <a:t>1</a:t>
            </a:r>
            <a:r>
              <a:rPr sz="500" spc="13" dirty="0">
                <a:solidFill>
                  <a:srgbClr val="4B97CD"/>
                </a:solidFill>
                <a:latin typeface="Times New Roman"/>
                <a:cs typeface="Times New Roman"/>
              </a:rPr>
              <a:t>00</a:t>
            </a:r>
            <a:r>
              <a:rPr sz="500" dirty="0">
                <a:solidFill>
                  <a:srgbClr val="4B97CD"/>
                </a:solidFill>
                <a:latin typeface="Times New Roman"/>
                <a:cs typeface="Times New Roman"/>
              </a:rPr>
              <a:t>     </a:t>
            </a:r>
            <a:r>
              <a:rPr sz="500" spc="40" dirty="0">
                <a:solidFill>
                  <a:srgbClr val="4B97CD"/>
                </a:solidFill>
                <a:latin typeface="Times New Roman"/>
                <a:cs typeface="Times New Roman"/>
              </a:rPr>
              <a:t> </a:t>
            </a:r>
            <a:r>
              <a:rPr sz="500" spc="-4" dirty="0">
                <a:solidFill>
                  <a:srgbClr val="4B97CD"/>
                </a:solidFill>
                <a:latin typeface="Times New Roman"/>
                <a:cs typeface="Times New Roman"/>
              </a:rPr>
              <a:t>0200</a:t>
            </a:r>
            <a:r>
              <a:rPr sz="500" dirty="0">
                <a:solidFill>
                  <a:srgbClr val="4B97CD"/>
                </a:solidFill>
                <a:latin typeface="Times New Roman"/>
                <a:cs typeface="Times New Roman"/>
              </a:rPr>
              <a:t>      </a:t>
            </a:r>
            <a:r>
              <a:rPr sz="500" spc="-54" dirty="0">
                <a:solidFill>
                  <a:srgbClr val="4B97CD"/>
                </a:solidFill>
                <a:latin typeface="Times New Roman"/>
                <a:cs typeface="Times New Roman"/>
              </a:rPr>
              <a:t> </a:t>
            </a:r>
            <a:r>
              <a:rPr sz="500" spc="-4" dirty="0">
                <a:solidFill>
                  <a:srgbClr val="4B97CD"/>
                </a:solidFill>
                <a:latin typeface="Times New Roman"/>
                <a:cs typeface="Times New Roman"/>
              </a:rPr>
              <a:t>0300</a:t>
            </a:r>
            <a:r>
              <a:rPr sz="500" dirty="0">
                <a:solidFill>
                  <a:srgbClr val="4B97CD"/>
                </a:solidFill>
                <a:latin typeface="Times New Roman"/>
                <a:cs typeface="Times New Roman"/>
              </a:rPr>
              <a:t>      </a:t>
            </a:r>
            <a:r>
              <a:rPr sz="500" spc="-54" dirty="0">
                <a:solidFill>
                  <a:srgbClr val="4B97CD"/>
                </a:solidFill>
                <a:latin typeface="Times New Roman"/>
                <a:cs typeface="Times New Roman"/>
              </a:rPr>
              <a:t> </a:t>
            </a:r>
            <a:r>
              <a:rPr sz="500" spc="-4" dirty="0">
                <a:solidFill>
                  <a:srgbClr val="898C93"/>
                </a:solidFill>
                <a:latin typeface="Times New Roman"/>
                <a:cs typeface="Times New Roman"/>
              </a:rPr>
              <a:t>0400</a:t>
            </a:r>
            <a:r>
              <a:rPr sz="500" dirty="0">
                <a:solidFill>
                  <a:srgbClr val="898C93"/>
                </a:solidFill>
                <a:latin typeface="Times New Roman"/>
                <a:cs typeface="Times New Roman"/>
              </a:rPr>
              <a:t>     </a:t>
            </a:r>
            <a:r>
              <a:rPr sz="500" spc="58" dirty="0">
                <a:solidFill>
                  <a:srgbClr val="898C93"/>
                </a:solidFill>
                <a:latin typeface="Times New Roman"/>
                <a:cs typeface="Times New Roman"/>
              </a:rPr>
              <a:t> </a:t>
            </a:r>
            <a:r>
              <a:rPr sz="500" spc="-4" dirty="0">
                <a:solidFill>
                  <a:srgbClr val="898C93"/>
                </a:solidFill>
                <a:latin typeface="Times New Roman"/>
                <a:cs typeface="Times New Roman"/>
              </a:rPr>
              <a:t>0500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26586" y="2397949"/>
            <a:ext cx="1604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4" dirty="0">
                <a:solidFill>
                  <a:srgbClr val="4B97CD"/>
                </a:solidFill>
                <a:latin typeface="Times New Roman"/>
                <a:cs typeface="Times New Roman"/>
              </a:rPr>
              <a:t>0600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81636" y="2397949"/>
            <a:ext cx="1604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4" dirty="0">
                <a:solidFill>
                  <a:srgbClr val="898C93"/>
                </a:solidFill>
                <a:latin typeface="Times New Roman"/>
                <a:cs typeface="Times New Roman"/>
              </a:rPr>
              <a:t>0700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33537" y="2397949"/>
            <a:ext cx="15759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9" dirty="0">
                <a:solidFill>
                  <a:srgbClr val="4B97CD"/>
                </a:solidFill>
                <a:latin typeface="Times New Roman"/>
                <a:cs typeface="Times New Roman"/>
              </a:rPr>
              <a:t>0800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82288" y="2397949"/>
            <a:ext cx="1604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-4" dirty="0">
                <a:solidFill>
                  <a:srgbClr val="898C93"/>
                </a:solidFill>
                <a:latin typeface="Times New Roman"/>
                <a:cs typeface="Times New Roman"/>
              </a:rPr>
              <a:t>0900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49818" y="3710229"/>
            <a:ext cx="22340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63" dirty="0">
                <a:solidFill>
                  <a:srgbClr val="233A59"/>
                </a:solidFill>
                <a:latin typeface="Arial"/>
                <a:cs typeface="Arial"/>
              </a:rPr>
              <a:t>0800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46669" y="3836155"/>
            <a:ext cx="119495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lnSpc>
                <a:spcPts val="1593"/>
              </a:lnSpc>
            </a:pPr>
            <a:r>
              <a:rPr sz="2400" b="1" spc="181" baseline="-9259" dirty="0">
                <a:solidFill>
                  <a:srgbClr val="0A75BD"/>
                </a:solidFill>
                <a:latin typeface="Times New Roman"/>
                <a:cs typeface="Times New Roman"/>
              </a:rPr>
              <a:t>a</a:t>
            </a:r>
            <a:r>
              <a:rPr sz="2400" b="1" spc="-20" baseline="-9259" dirty="0">
                <a:solidFill>
                  <a:srgbClr val="0A75BD"/>
                </a:solidFill>
                <a:latin typeface="Times New Roman"/>
                <a:cs typeface="Times New Roman"/>
              </a:rPr>
              <a:t> </a:t>
            </a:r>
            <a:r>
              <a:rPr sz="600" spc="9" dirty="0">
                <a:solidFill>
                  <a:srgbClr val="4F4F56"/>
                </a:solidFill>
                <a:latin typeface="Arial"/>
                <a:cs typeface="Arial"/>
              </a:rPr>
              <a:t>080</a:t>
            </a:r>
            <a:r>
              <a:rPr sz="600" spc="40" dirty="0">
                <a:solidFill>
                  <a:srgbClr val="4F4F56"/>
                </a:solidFill>
                <a:latin typeface="Arial"/>
                <a:cs typeface="Arial"/>
              </a:rPr>
              <a:t>1</a:t>
            </a:r>
            <a:r>
              <a:rPr sz="600" spc="9" dirty="0">
                <a:solidFill>
                  <a:srgbClr val="626772"/>
                </a:solidFill>
                <a:latin typeface="Arial"/>
                <a:cs typeface="Arial"/>
              </a:rPr>
              <a:t>-</a:t>
            </a:r>
            <a:r>
              <a:rPr sz="600" spc="-27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spc="-9" dirty="0">
                <a:solidFill>
                  <a:srgbClr val="3F3F42"/>
                </a:solidFill>
                <a:latin typeface="Arial"/>
                <a:cs typeface="Arial"/>
              </a:rPr>
              <a:t>General</a:t>
            </a:r>
            <a:r>
              <a:rPr sz="600" spc="9" dirty="0">
                <a:solidFill>
                  <a:srgbClr val="3F3F42"/>
                </a:solidFill>
                <a:latin typeface="Arial"/>
                <a:cs typeface="Arial"/>
              </a:rPr>
              <a:t> </a:t>
            </a:r>
            <a:r>
              <a:rPr sz="600" spc="-13" dirty="0">
                <a:solidFill>
                  <a:srgbClr val="3F3F42"/>
                </a:solidFill>
                <a:latin typeface="Arial"/>
                <a:cs typeface="Arial"/>
              </a:rPr>
              <a:t>Eng</a:t>
            </a:r>
            <a:r>
              <a:rPr sz="600" spc="-22" dirty="0">
                <a:solidFill>
                  <a:srgbClr val="3F3F42"/>
                </a:solidFill>
                <a:latin typeface="Arial"/>
                <a:cs typeface="Arial"/>
              </a:rPr>
              <a:t>i</a:t>
            </a:r>
            <a:r>
              <a:rPr sz="600" spc="22" dirty="0">
                <a:solidFill>
                  <a:srgbClr val="3F3F42"/>
                </a:solidFill>
                <a:latin typeface="Arial"/>
                <a:cs typeface="Arial"/>
              </a:rPr>
              <a:t>n</a:t>
            </a:r>
            <a:r>
              <a:rPr sz="600" spc="-13" dirty="0">
                <a:solidFill>
                  <a:srgbClr val="3F3F42"/>
                </a:solidFill>
                <a:latin typeface="Arial"/>
                <a:cs typeface="Arial"/>
              </a:rPr>
              <a:t>e</a:t>
            </a:r>
            <a:r>
              <a:rPr sz="600" spc="-13" dirty="0">
                <a:solidFill>
                  <a:srgbClr val="626772"/>
                </a:solidFill>
                <a:latin typeface="Arial"/>
                <a:cs typeface="Arial"/>
              </a:rPr>
              <a:t>e</a:t>
            </a:r>
            <a:r>
              <a:rPr sz="600" spc="31" dirty="0">
                <a:solidFill>
                  <a:srgbClr val="3F3F42"/>
                </a:solidFill>
                <a:latin typeface="Arial"/>
                <a:cs typeface="Arial"/>
              </a:rPr>
              <a:t>ring</a:t>
            </a:r>
            <a:r>
              <a:rPr sz="600" spc="-90" dirty="0">
                <a:solidFill>
                  <a:srgbClr val="3F3F42"/>
                </a:solidFill>
                <a:latin typeface="Arial"/>
                <a:cs typeface="Arial"/>
              </a:rPr>
              <a:t> </a:t>
            </a:r>
            <a:r>
              <a:rPr sz="500" spc="9" dirty="0">
                <a:solidFill>
                  <a:srgbClr val="898C93"/>
                </a:solidFill>
                <a:latin typeface="Times New Roman"/>
                <a:cs typeface="Times New Roman"/>
              </a:rPr>
              <a:t>(</a:t>
            </a:r>
            <a:r>
              <a:rPr sz="500" spc="-49" dirty="0">
                <a:solidFill>
                  <a:srgbClr val="898C93"/>
                </a:solidFill>
                <a:latin typeface="Times New Roman"/>
                <a:cs typeface="Times New Roman"/>
              </a:rPr>
              <a:t>1</a:t>
            </a:r>
            <a:r>
              <a:rPr sz="500" spc="-36" dirty="0">
                <a:solidFill>
                  <a:srgbClr val="898C93"/>
                </a:solidFill>
                <a:latin typeface="Times New Roman"/>
                <a:cs typeface="Times New Roman"/>
              </a:rPr>
              <a:t>)</a:t>
            </a:r>
            <a:endParaRPr sz="500" dirty="0">
              <a:latin typeface="Times New Roman"/>
              <a:cs typeface="Times New Roman"/>
            </a:endParaRPr>
          </a:p>
          <a:p>
            <a:pPr marL="11397">
              <a:lnSpc>
                <a:spcPts val="1593"/>
              </a:lnSpc>
            </a:pPr>
            <a:r>
              <a:rPr sz="2400" b="1" spc="181" baseline="-7716" dirty="0">
                <a:solidFill>
                  <a:srgbClr val="0A75BD"/>
                </a:solidFill>
                <a:latin typeface="Times New Roman"/>
                <a:cs typeface="Times New Roman"/>
              </a:rPr>
              <a:t>a</a:t>
            </a:r>
            <a:r>
              <a:rPr sz="2400" b="1" spc="-20" baseline="-7716" dirty="0">
                <a:solidFill>
                  <a:srgbClr val="0A75BD"/>
                </a:solidFill>
                <a:latin typeface="Times New Roman"/>
                <a:cs typeface="Times New Roman"/>
              </a:rPr>
              <a:t> </a:t>
            </a:r>
            <a:r>
              <a:rPr sz="600" spc="-13" dirty="0">
                <a:solidFill>
                  <a:srgbClr val="4F4F56"/>
                </a:solidFill>
                <a:latin typeface="Arial"/>
                <a:cs typeface="Arial"/>
              </a:rPr>
              <a:t>0840</a:t>
            </a:r>
            <a:r>
              <a:rPr sz="600" spc="-40" dirty="0">
                <a:solidFill>
                  <a:srgbClr val="4F4F56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626772"/>
                </a:solidFill>
                <a:latin typeface="Arial"/>
                <a:cs typeface="Arial"/>
              </a:rPr>
              <a:t>-</a:t>
            </a:r>
            <a:r>
              <a:rPr sz="600" spc="-4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3F3F42"/>
                </a:solidFill>
                <a:latin typeface="Arial"/>
                <a:cs typeface="Arial"/>
              </a:rPr>
              <a:t>Nuclear</a:t>
            </a:r>
            <a:r>
              <a:rPr sz="600" spc="-13" dirty="0">
                <a:solidFill>
                  <a:srgbClr val="3F3F42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3F3F42"/>
                </a:solidFill>
                <a:latin typeface="Arial"/>
                <a:cs typeface="Arial"/>
              </a:rPr>
              <a:t>E</a:t>
            </a:r>
            <a:r>
              <a:rPr sz="600" spc="-58" dirty="0">
                <a:solidFill>
                  <a:srgbClr val="3F3F42"/>
                </a:solidFill>
                <a:latin typeface="Arial"/>
                <a:cs typeface="Arial"/>
              </a:rPr>
              <a:t>n</a:t>
            </a:r>
            <a:r>
              <a:rPr sz="600" spc="27" dirty="0">
                <a:solidFill>
                  <a:srgbClr val="626772"/>
                </a:solidFill>
                <a:latin typeface="Arial"/>
                <a:cs typeface="Arial"/>
              </a:rPr>
              <a:t>g</a:t>
            </a:r>
            <a:r>
              <a:rPr sz="600" dirty="0">
                <a:solidFill>
                  <a:srgbClr val="626772"/>
                </a:solidFill>
                <a:latin typeface="Arial"/>
                <a:cs typeface="Arial"/>
              </a:rPr>
              <a:t>i</a:t>
            </a:r>
            <a:r>
              <a:rPr sz="600" spc="22" dirty="0">
                <a:solidFill>
                  <a:srgbClr val="3F3F42"/>
                </a:solidFill>
                <a:latin typeface="Arial"/>
                <a:cs typeface="Arial"/>
              </a:rPr>
              <a:t>n</a:t>
            </a:r>
            <a:r>
              <a:rPr sz="600" spc="-13" dirty="0">
                <a:solidFill>
                  <a:srgbClr val="3F3F42"/>
                </a:solidFill>
                <a:latin typeface="Arial"/>
                <a:cs typeface="Arial"/>
              </a:rPr>
              <a:t>e</a:t>
            </a:r>
            <a:r>
              <a:rPr sz="600" spc="-9" dirty="0">
                <a:solidFill>
                  <a:srgbClr val="626772"/>
                </a:solidFill>
                <a:latin typeface="Arial"/>
                <a:cs typeface="Arial"/>
              </a:rPr>
              <a:t>e</a:t>
            </a:r>
            <a:r>
              <a:rPr sz="600" spc="22" dirty="0">
                <a:solidFill>
                  <a:srgbClr val="3F3F42"/>
                </a:solidFill>
                <a:latin typeface="Arial"/>
                <a:cs typeface="Arial"/>
              </a:rPr>
              <a:t>ri</a:t>
            </a:r>
            <a:r>
              <a:rPr sz="600" spc="40" dirty="0">
                <a:solidFill>
                  <a:srgbClr val="3F3F42"/>
                </a:solidFill>
                <a:latin typeface="Arial"/>
                <a:cs typeface="Arial"/>
              </a:rPr>
              <a:t>n</a:t>
            </a:r>
            <a:r>
              <a:rPr sz="600" spc="22" dirty="0">
                <a:solidFill>
                  <a:srgbClr val="626772"/>
                </a:solidFill>
                <a:latin typeface="Arial"/>
                <a:cs typeface="Arial"/>
              </a:rPr>
              <a:t>g</a:t>
            </a:r>
            <a:r>
              <a:rPr sz="600" spc="-76" dirty="0">
                <a:solidFill>
                  <a:srgbClr val="626772"/>
                </a:solidFill>
                <a:latin typeface="Arial"/>
                <a:cs typeface="Arial"/>
              </a:rPr>
              <a:t> </a:t>
            </a:r>
            <a:r>
              <a:rPr sz="500" spc="-13" dirty="0">
                <a:solidFill>
                  <a:srgbClr val="898C93"/>
                </a:solidFill>
                <a:latin typeface="Times New Roman"/>
                <a:cs typeface="Times New Roman"/>
              </a:rPr>
              <a:t>(</a:t>
            </a:r>
            <a:r>
              <a:rPr sz="500" spc="-27" dirty="0">
                <a:solidFill>
                  <a:srgbClr val="626772"/>
                </a:solidFill>
                <a:latin typeface="Times New Roman"/>
                <a:cs typeface="Times New Roman"/>
              </a:rPr>
              <a:t>1</a:t>
            </a:r>
            <a:r>
              <a:rPr sz="500" spc="-36" dirty="0">
                <a:solidFill>
                  <a:srgbClr val="898C93"/>
                </a:solidFill>
                <a:latin typeface="Times New Roman"/>
                <a:cs typeface="Times New Roman"/>
              </a:rPr>
              <a:t>)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52967" y="4428424"/>
            <a:ext cx="218786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130" dirty="0">
                <a:solidFill>
                  <a:srgbClr val="233A59"/>
                </a:solidFill>
                <a:latin typeface="Arial"/>
                <a:cs typeface="Arial"/>
              </a:rPr>
              <a:t>1</a:t>
            </a:r>
            <a:r>
              <a:rPr sz="600" spc="-27" dirty="0">
                <a:solidFill>
                  <a:srgbClr val="233A59"/>
                </a:solidFill>
                <a:latin typeface="Arial"/>
                <a:cs typeface="Arial"/>
              </a:rPr>
              <a:t>1</a:t>
            </a:r>
            <a:r>
              <a:rPr sz="600" spc="54" dirty="0">
                <a:solidFill>
                  <a:srgbClr val="233A59"/>
                </a:solidFill>
                <a:latin typeface="Arial"/>
                <a:cs typeface="Arial"/>
              </a:rPr>
              <a:t>00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52967" y="4990756"/>
            <a:ext cx="218208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00" spc="40" dirty="0">
                <a:solidFill>
                  <a:srgbClr val="233A59"/>
                </a:solidFill>
                <a:latin typeface="Arial"/>
                <a:cs typeface="Arial"/>
              </a:rPr>
              <a:t>1</a:t>
            </a:r>
            <a:r>
              <a:rPr sz="600" spc="58" dirty="0">
                <a:solidFill>
                  <a:srgbClr val="233A59"/>
                </a:solidFill>
                <a:latin typeface="Arial"/>
                <a:cs typeface="Arial"/>
              </a:rPr>
              <a:t>800</a:t>
            </a:r>
            <a:endParaRPr sz="600" dirty="0">
              <a:latin typeface="Arial"/>
              <a:cs typeface="Arial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557986" y="2523250"/>
          <a:ext cx="7906169" cy="1181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733"/>
                <a:gridCol w="1618462"/>
                <a:gridCol w="1357259"/>
                <a:gridCol w="1229798"/>
                <a:gridCol w="542300"/>
                <a:gridCol w="255537"/>
                <a:gridCol w="249823"/>
                <a:gridCol w="254167"/>
                <a:gridCol w="248059"/>
                <a:gridCol w="250845"/>
                <a:gridCol w="252074"/>
                <a:gridCol w="255049"/>
                <a:gridCol w="248594"/>
                <a:gridCol w="226469"/>
              </a:tblGrid>
              <a:tr h="162646">
                <a:tc gridSpan="4">
                  <a:txBody>
                    <a:bodyPr/>
                    <a:lstStyle/>
                    <a:p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500" spc="-215" dirty="0">
                          <a:solidFill>
                            <a:srgbClr val="70758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B97C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spc="-170" dirty="0">
                          <a:solidFill>
                            <a:srgbClr val="4B97C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4B97CD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500" spc="-165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00" spc="-170" dirty="0">
                          <a:solidFill>
                            <a:srgbClr val="70758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500" spc="-22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spc="-245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spc="-190" dirty="0">
                          <a:solidFill>
                            <a:srgbClr val="0A75B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4B97CD"/>
                          </a:solidFill>
                          <a:latin typeface="Times New Roman"/>
                          <a:cs typeface="Times New Roman"/>
                        </a:rPr>
                        <a:t>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spc="-165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9772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0803 -</a:t>
                      </a:r>
                      <a:r>
                        <a:rPr sz="500" spc="1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500" spc="4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Eng</a:t>
                      </a:r>
                      <a:r>
                        <a:rPr sz="500" spc="-2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neer</a:t>
                      </a:r>
                      <a:r>
                        <a:rPr sz="500" spc="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tabLst>
                          <a:tab pos="311785" algn="l"/>
                        </a:tabLst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	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0804</a:t>
                      </a:r>
                      <a:r>
                        <a:rPr sz="500" spc="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500" spc="3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500" spc="-8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500" spc="-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Protect</a:t>
                      </a:r>
                      <a:r>
                        <a:rPr sz="500" spc="-5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500" spc="4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Eng</a:t>
                      </a:r>
                      <a:r>
                        <a:rPr sz="500" spc="-1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neer</a:t>
                      </a:r>
                      <a:r>
                        <a:rPr sz="500" spc="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ng </a:t>
                      </a:r>
                      <a:r>
                        <a:rPr sz="500" spc="4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0806</a:t>
                      </a:r>
                      <a:r>
                        <a:rPr sz="500" spc="1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500" spc="3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Mater</a:t>
                      </a:r>
                      <a:r>
                        <a:rPr sz="500" spc="-1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-5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Engineering  </a:t>
                      </a:r>
                      <a:r>
                        <a:rPr sz="500" spc="-8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0807</a:t>
                      </a:r>
                      <a:r>
                        <a:rPr sz="500" spc="3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DDE1E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500" spc="30" dirty="0">
                          <a:solidFill>
                            <a:srgbClr val="DDE1E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Landscape</a:t>
                      </a:r>
                      <a:r>
                        <a:rPr sz="500" spc="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Arch</a:t>
                      </a:r>
                      <a:r>
                        <a:rPr sz="500" spc="1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tecture  </a:t>
                      </a:r>
                      <a:r>
                        <a:rPr sz="500" spc="-5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2000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500" spc="-9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B97CD"/>
                          </a:solidFill>
                          <a:latin typeface="Times New Roman"/>
                          <a:cs typeface="Times New Roman"/>
                        </a:rPr>
                        <a:t>2200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2300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2500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2600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2800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500" spc="-4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3300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3400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9526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0808</a:t>
                      </a:r>
                      <a:r>
                        <a:rPr sz="500" spc="2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500" spc="-2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Arch</a:t>
                      </a:r>
                      <a:r>
                        <a:rPr sz="500" spc="3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tecture  </a:t>
                      </a:r>
                      <a:r>
                        <a:rPr sz="500" spc="-5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0809</a:t>
                      </a:r>
                      <a:r>
                        <a:rPr sz="500" spc="3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Construct</a:t>
                      </a:r>
                      <a:r>
                        <a:rPr sz="500" spc="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500" spc="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sz="500" spc="-3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Techn</a:t>
                      </a:r>
                      <a:r>
                        <a:rPr sz="500" spc="2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cal  </a:t>
                      </a:r>
                      <a:r>
                        <a:rPr sz="500" spc="-8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tabLst>
                          <a:tab pos="1224915" algn="l"/>
                        </a:tabLst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</a:t>
                      </a:r>
                      <a:r>
                        <a:rPr sz="500" spc="-7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500" spc="-1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500" spc="-2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500" spc="-1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vil</a:t>
                      </a:r>
                      <a:r>
                        <a:rPr sz="500" spc="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Eng</a:t>
                      </a:r>
                      <a:r>
                        <a:rPr sz="500" spc="-5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neer</a:t>
                      </a:r>
                      <a:r>
                        <a:rPr sz="500" spc="-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ng </a:t>
                      </a:r>
                      <a:r>
                        <a:rPr sz="500" spc="4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	0817</a:t>
                      </a:r>
                      <a:r>
                        <a:rPr sz="500" spc="1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Survey</a:t>
                      </a:r>
                      <a:r>
                        <a:rPr sz="500" spc="5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Techn</a:t>
                      </a:r>
                      <a:r>
                        <a:rPr sz="500" spc="2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cal </a:t>
                      </a:r>
                      <a:r>
                        <a:rPr sz="500" spc="6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3500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3600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3700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4B97CD"/>
                          </a:solidFill>
                          <a:latin typeface="Times New Roman"/>
                          <a:cs typeface="Times New Roman"/>
                        </a:rPr>
                        <a:t>3800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3900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500" spc="-55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337"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spc="25" dirty="0">
                          <a:solidFill>
                            <a:srgbClr val="707585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4800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5000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5200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5300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5400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5700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5800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6500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0682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500" b="1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0819</a:t>
                      </a:r>
                      <a:r>
                        <a:rPr sz="500" b="1" spc="3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500" b="1" spc="5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Environmental </a:t>
                      </a:r>
                      <a:r>
                        <a:rPr sz="500" b="1" spc="-7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Engi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tabLst>
                          <a:tab pos="610235" algn="l"/>
                        </a:tabLst>
                      </a:pPr>
                      <a:r>
                        <a:rPr sz="500" b="1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neering  </a:t>
                      </a:r>
                      <a:r>
                        <a:rPr sz="500" b="1" spc="-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	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0828</a:t>
                      </a:r>
                      <a:r>
                        <a:rPr sz="500" spc="2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500" spc="-2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500" spc="3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Ana</a:t>
                      </a:r>
                      <a:r>
                        <a:rPr sz="500" spc="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yst  </a:t>
                      </a:r>
                      <a:r>
                        <a:rPr sz="500" spc="-1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0830</a:t>
                      </a:r>
                      <a:r>
                        <a:rPr sz="500" spc="1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Mechanical</a:t>
                      </a:r>
                      <a:r>
                        <a:rPr sz="500" spc="3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Eng</a:t>
                      </a:r>
                      <a:r>
                        <a:rPr sz="500" spc="1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neer</a:t>
                      </a:r>
                      <a:r>
                        <a:rPr sz="500" spc="-5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ng </a:t>
                      </a:r>
                      <a:r>
                        <a:rPr sz="500" spc="1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0840</a:t>
                      </a:r>
                      <a:r>
                        <a:rPr sz="500" spc="3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500" spc="35" dirty="0">
                          <a:solidFill>
                            <a:srgbClr val="FBFBF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Nuclear</a:t>
                      </a:r>
                      <a:r>
                        <a:rPr sz="500" spc="4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Eng</a:t>
                      </a:r>
                      <a:r>
                        <a:rPr sz="500" spc="1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neer</a:t>
                      </a:r>
                      <a:r>
                        <a:rPr sz="500" spc="-2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ng </a:t>
                      </a:r>
                      <a:r>
                        <a:rPr sz="500" spc="15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FBFBF9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B606B"/>
                    </a:solidFill>
                  </a:tcPr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9944">
                <a:tc>
                  <a:txBody>
                    <a:bodyPr/>
                    <a:lstStyle/>
                    <a:p>
                      <a:pPr marL="19685">
                        <a:lnSpc>
                          <a:spcPts val="615"/>
                        </a:lnSpc>
                      </a:pPr>
                      <a:r>
                        <a:rPr sz="500" dirty="0">
                          <a:solidFill>
                            <a:srgbClr val="0A75BD"/>
                          </a:solidFill>
                          <a:latin typeface="Arial"/>
                          <a:cs typeface="Arial"/>
                        </a:rPr>
                        <a:t>Remove</a:t>
                      </a:r>
                      <a:r>
                        <a:rPr sz="500" spc="-80" dirty="0">
                          <a:solidFill>
                            <a:srgbClr val="0A75B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0A75BD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500" spc="-95" dirty="0">
                          <a:solidFill>
                            <a:srgbClr val="0A75B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0A75BD"/>
                          </a:solidFill>
                          <a:latin typeface="Arial"/>
                          <a:cs typeface="Arial"/>
                        </a:rPr>
                        <a:t>filters</a:t>
                      </a:r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6600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6900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7000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7300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7400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7600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8200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8600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8800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9000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8281"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500" dirty="0">
                          <a:solidFill>
                            <a:srgbClr val="898C93"/>
                          </a:solidFill>
                          <a:latin typeface="Times New Roman"/>
                          <a:cs typeface="Times New Roman"/>
                        </a:rPr>
                        <a:t>9900</a:t>
                      </a: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3746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902" y="999605"/>
            <a:ext cx="7963298" cy="4994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551810" y="3170174"/>
            <a:ext cx="0" cy="2813237"/>
          </a:xfrm>
          <a:custGeom>
            <a:avLst/>
            <a:gdLst/>
            <a:ahLst/>
            <a:cxnLst/>
            <a:rect l="l" t="t" r="r" b="b"/>
            <a:pathLst>
              <a:path h="3188334">
                <a:moveTo>
                  <a:pt x="0" y="3188261"/>
                </a:moveTo>
                <a:lnTo>
                  <a:pt x="0" y="0"/>
                </a:lnTo>
              </a:path>
            </a:pathLst>
          </a:custGeom>
          <a:ln w="8092">
            <a:solidFill>
              <a:srgbClr val="ACAF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842776" y="3548596"/>
            <a:ext cx="6606309" cy="0"/>
          </a:xfrm>
          <a:custGeom>
            <a:avLst/>
            <a:gdLst/>
            <a:ahLst/>
            <a:cxnLst/>
            <a:rect l="l" t="t" r="r" b="b"/>
            <a:pathLst>
              <a:path w="7266940">
                <a:moveTo>
                  <a:pt x="0" y="0"/>
                </a:moveTo>
                <a:lnTo>
                  <a:pt x="7266647" y="0"/>
                </a:lnTo>
              </a:path>
            </a:pathLst>
          </a:custGeom>
          <a:ln w="8092">
            <a:solidFill>
              <a:srgbClr val="A0A8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842777" y="4048397"/>
            <a:ext cx="1739899" cy="0"/>
          </a:xfrm>
          <a:custGeom>
            <a:avLst/>
            <a:gdLst/>
            <a:ahLst/>
            <a:cxnLst/>
            <a:rect l="l" t="t" r="r" b="b"/>
            <a:pathLst>
              <a:path w="1913889">
                <a:moveTo>
                  <a:pt x="0" y="0"/>
                </a:moveTo>
                <a:lnTo>
                  <a:pt x="1913766" y="0"/>
                </a:lnTo>
              </a:path>
            </a:pathLst>
          </a:custGeom>
          <a:ln w="8092">
            <a:solidFill>
              <a:srgbClr val="6067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42777" y="4323289"/>
            <a:ext cx="1739899" cy="0"/>
          </a:xfrm>
          <a:custGeom>
            <a:avLst/>
            <a:gdLst/>
            <a:ahLst/>
            <a:cxnLst/>
            <a:rect l="l" t="t" r="r" b="b"/>
            <a:pathLst>
              <a:path w="1913889">
                <a:moveTo>
                  <a:pt x="0" y="0"/>
                </a:moveTo>
                <a:lnTo>
                  <a:pt x="1913766" y="0"/>
                </a:lnTo>
              </a:path>
            </a:pathLst>
          </a:custGeom>
          <a:ln w="8092">
            <a:solidFill>
              <a:srgbClr val="60677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824386" y="4533919"/>
            <a:ext cx="6731576" cy="0"/>
          </a:xfrm>
          <a:custGeom>
            <a:avLst/>
            <a:gdLst/>
            <a:ahLst/>
            <a:cxnLst/>
            <a:rect l="l" t="t" r="r" b="b"/>
            <a:pathLst>
              <a:path w="7404734">
                <a:moveTo>
                  <a:pt x="0" y="0"/>
                </a:moveTo>
                <a:lnTo>
                  <a:pt x="7404211" y="0"/>
                </a:lnTo>
              </a:path>
            </a:pathLst>
          </a:custGeom>
          <a:ln w="8092">
            <a:solidFill>
              <a:srgbClr val="ACAF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28065" y="4623170"/>
            <a:ext cx="1475509" cy="0"/>
          </a:xfrm>
          <a:custGeom>
            <a:avLst/>
            <a:gdLst/>
            <a:ahLst/>
            <a:cxnLst/>
            <a:rect l="l" t="t" r="r" b="b"/>
            <a:pathLst>
              <a:path w="1623060">
                <a:moveTo>
                  <a:pt x="0" y="0"/>
                </a:moveTo>
                <a:lnTo>
                  <a:pt x="1622452" y="0"/>
                </a:lnTo>
              </a:path>
            </a:pathLst>
          </a:custGeom>
          <a:ln w="48552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280952" y="4601751"/>
            <a:ext cx="0" cy="621366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704006"/>
                </a:moveTo>
                <a:lnTo>
                  <a:pt x="0" y="0"/>
                </a:lnTo>
              </a:path>
            </a:pathLst>
          </a:custGeom>
          <a:ln w="48552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783925" y="5246138"/>
            <a:ext cx="1519382" cy="0"/>
          </a:xfrm>
          <a:custGeom>
            <a:avLst/>
            <a:gdLst/>
            <a:ahLst/>
            <a:cxnLst/>
            <a:rect l="l" t="t" r="r" b="b"/>
            <a:pathLst>
              <a:path w="1671320">
                <a:moveTo>
                  <a:pt x="0" y="0"/>
                </a:moveTo>
                <a:lnTo>
                  <a:pt x="1671005" y="0"/>
                </a:lnTo>
              </a:path>
            </a:pathLst>
          </a:custGeom>
          <a:ln w="52598">
            <a:solidFill>
              <a:srgbClr val="EB343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780248" y="5312183"/>
            <a:ext cx="6775450" cy="0"/>
          </a:xfrm>
          <a:custGeom>
            <a:avLst/>
            <a:gdLst/>
            <a:ahLst/>
            <a:cxnLst/>
            <a:rect l="l" t="t" r="r" b="b"/>
            <a:pathLst>
              <a:path w="7452995">
                <a:moveTo>
                  <a:pt x="0" y="0"/>
                </a:moveTo>
                <a:lnTo>
                  <a:pt x="7452763" y="0"/>
                </a:lnTo>
              </a:path>
            </a:pathLst>
          </a:custGeom>
          <a:ln w="8092">
            <a:solidFill>
              <a:srgbClr val="ACAFB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08692" y="625731"/>
            <a:ext cx="129424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2200" b="1" spc="-81" dirty="0">
                <a:solidFill>
                  <a:srgbClr val="973636"/>
                </a:solidFill>
                <a:latin typeface="Arial"/>
                <a:cs typeface="Arial"/>
              </a:rPr>
              <a:t>U</a:t>
            </a:r>
            <a:r>
              <a:rPr sz="2200" b="1" spc="-135" dirty="0">
                <a:solidFill>
                  <a:srgbClr val="973636"/>
                </a:solidFill>
                <a:latin typeface="Arial"/>
                <a:cs typeface="Arial"/>
              </a:rPr>
              <a:t>S</a:t>
            </a:r>
            <a:r>
              <a:rPr sz="2200" b="1" spc="-283" dirty="0">
                <a:solidFill>
                  <a:srgbClr val="973636"/>
                </a:solidFill>
                <a:latin typeface="Arial"/>
                <a:cs typeface="Arial"/>
              </a:rPr>
              <a:t>A</a:t>
            </a:r>
            <a:r>
              <a:rPr sz="2200" b="1" spc="-215" dirty="0">
                <a:solidFill>
                  <a:srgbClr val="973636"/>
                </a:solidFill>
                <a:latin typeface="Arial"/>
                <a:cs typeface="Arial"/>
              </a:rPr>
              <a:t>JO</a:t>
            </a:r>
            <a:r>
              <a:rPr sz="2200" b="1" spc="-278" dirty="0">
                <a:solidFill>
                  <a:srgbClr val="973636"/>
                </a:solidFill>
                <a:latin typeface="Arial"/>
                <a:cs typeface="Arial"/>
              </a:rPr>
              <a:t>B</a:t>
            </a:r>
            <a:r>
              <a:rPr sz="2200" b="1" spc="-49" dirty="0">
                <a:solidFill>
                  <a:srgbClr val="973636"/>
                </a:solidFill>
                <a:latin typeface="Arial"/>
                <a:cs typeface="Arial"/>
              </a:rPr>
              <a:t>s</a:t>
            </a:r>
            <a:r>
              <a:rPr sz="2200" b="1" spc="-278" dirty="0">
                <a:solidFill>
                  <a:srgbClr val="CF9EA1"/>
                </a:solidFill>
                <a:latin typeface="Arial"/>
                <a:cs typeface="Arial"/>
              </a:rPr>
              <a:t>·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4387" y="731742"/>
            <a:ext cx="24187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b="1" spc="4" dirty="0">
                <a:solidFill>
                  <a:srgbClr val="3A5D93"/>
                </a:solidFill>
                <a:latin typeface="Times New Roman"/>
                <a:cs typeface="Times New Roman"/>
              </a:rPr>
              <a:t>B</a:t>
            </a:r>
            <a:r>
              <a:rPr sz="500" b="1" spc="-22" dirty="0">
                <a:solidFill>
                  <a:srgbClr val="2F74B3"/>
                </a:solidFill>
                <a:latin typeface="Times New Roman"/>
                <a:cs typeface="Times New Roman"/>
              </a:rPr>
              <a:t>r</a:t>
            </a:r>
            <a:r>
              <a:rPr sz="500" b="1" spc="49" dirty="0">
                <a:solidFill>
                  <a:srgbClr val="3A5D93"/>
                </a:solidFill>
                <a:latin typeface="Times New Roman"/>
                <a:cs typeface="Times New Roman"/>
              </a:rPr>
              <a:t>andi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4394" y="621828"/>
            <a:ext cx="150091" cy="182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51"/>
            <a:r>
              <a:rPr sz="600" spc="40" dirty="0">
                <a:solidFill>
                  <a:srgbClr val="2F74B3"/>
                </a:solidFill>
                <a:latin typeface="Times New Roman"/>
                <a:cs typeface="Times New Roman"/>
              </a:rPr>
              <a:t>€)</a:t>
            </a:r>
            <a:endParaRPr sz="600" dirty="0">
              <a:latin typeface="Times New Roman"/>
              <a:cs typeface="Times New Roman"/>
            </a:endParaRPr>
          </a:p>
          <a:p>
            <a:pPr marL="11397">
              <a:spcBef>
                <a:spcPts val="108"/>
              </a:spcBef>
            </a:pPr>
            <a:r>
              <a:rPr sz="500" spc="-54" dirty="0">
                <a:solidFill>
                  <a:srgbClr val="5B97CA"/>
                </a:solidFill>
                <a:latin typeface="Times New Roman"/>
                <a:cs typeface="Times New Roman"/>
              </a:rPr>
              <a:t>H</a:t>
            </a:r>
            <a:r>
              <a:rPr sz="500" spc="-40" dirty="0">
                <a:solidFill>
                  <a:srgbClr val="5B97CA"/>
                </a:solidFill>
                <a:latin typeface="Times New Roman"/>
                <a:cs typeface="Times New Roman"/>
              </a:rPr>
              <a:t>e</a:t>
            </a:r>
            <a:r>
              <a:rPr sz="500" spc="18" dirty="0">
                <a:solidFill>
                  <a:srgbClr val="77A5CF"/>
                </a:solidFill>
                <a:latin typeface="Times New Roman"/>
                <a:cs typeface="Times New Roman"/>
              </a:rPr>
              <a:t>l</a:t>
            </a:r>
            <a:r>
              <a:rPr sz="500" dirty="0">
                <a:solidFill>
                  <a:srgbClr val="5B97CA"/>
                </a:solidFill>
                <a:latin typeface="Times New Roman"/>
                <a:cs typeface="Times New Roman"/>
              </a:rPr>
              <a:t>p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2786" y="210648"/>
            <a:ext cx="833582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6500" spc="1535" dirty="0">
                <a:solidFill>
                  <a:srgbClr val="3A5D93"/>
                </a:solidFill>
                <a:latin typeface="Times New Roman"/>
                <a:cs typeface="Times New Roman"/>
              </a:rPr>
              <a:t>..</a:t>
            </a:r>
            <a:endParaRPr sz="65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9855" y="3369047"/>
            <a:ext cx="2286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b="1" spc="18" dirty="0">
                <a:solidFill>
                  <a:srgbClr val="38425D"/>
                </a:solidFill>
                <a:latin typeface="Times New Roman"/>
                <a:cs typeface="Times New Roman"/>
              </a:rPr>
              <a:t>Active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6757" y="3373207"/>
            <a:ext cx="26496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b="1" spc="-76" dirty="0">
                <a:solidFill>
                  <a:srgbClr val="4D85BD"/>
                </a:solidFill>
                <a:latin typeface="Arial"/>
                <a:cs typeface="Arial"/>
              </a:rPr>
              <a:t>A</a:t>
            </a:r>
            <a:r>
              <a:rPr sz="500" b="1" spc="-22" dirty="0">
                <a:solidFill>
                  <a:srgbClr val="2F74B3"/>
                </a:solidFill>
                <a:latin typeface="Arial"/>
                <a:cs typeface="Arial"/>
              </a:rPr>
              <a:t>r</a:t>
            </a:r>
            <a:r>
              <a:rPr sz="500" b="1" spc="-27" dirty="0">
                <a:solidFill>
                  <a:srgbClr val="4D85BD"/>
                </a:solidFill>
                <a:latin typeface="Arial"/>
                <a:cs typeface="Arial"/>
              </a:rPr>
              <a:t>chived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1231" y="3943819"/>
            <a:ext cx="22167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500" spc="4" dirty="0">
                <a:solidFill>
                  <a:srgbClr val="575660"/>
                </a:solidFill>
                <a:latin typeface="Times New Roman"/>
                <a:cs typeface="Times New Roman"/>
              </a:rPr>
              <a:t>Sort</a:t>
            </a:r>
            <a:r>
              <a:rPr sz="500" spc="-40" dirty="0">
                <a:solidFill>
                  <a:srgbClr val="575660"/>
                </a:solidFill>
                <a:latin typeface="Times New Roman"/>
                <a:cs typeface="Times New Roman"/>
              </a:rPr>
              <a:t> </a:t>
            </a:r>
            <a:r>
              <a:rPr sz="400" spc="18" dirty="0">
                <a:solidFill>
                  <a:srgbClr val="575660"/>
                </a:solidFill>
                <a:latin typeface="Arial"/>
                <a:cs typeface="Arial"/>
              </a:rPr>
              <a:t>by</a:t>
            </a:r>
            <a:endParaRPr sz="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6405" y="4148870"/>
            <a:ext cx="386195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400" b="1" spc="-9" dirty="0">
                <a:solidFill>
                  <a:srgbClr val="575660"/>
                </a:solidFill>
                <a:latin typeface="Arial"/>
                <a:cs typeface="Arial"/>
              </a:rPr>
              <a:t>Last</a:t>
            </a:r>
            <a:r>
              <a:rPr sz="400" b="1" spc="-67" dirty="0">
                <a:solidFill>
                  <a:srgbClr val="575660"/>
                </a:solidFill>
                <a:latin typeface="Arial"/>
                <a:cs typeface="Arial"/>
              </a:rPr>
              <a:t> </a:t>
            </a:r>
            <a:r>
              <a:rPr sz="400" b="1" spc="13" dirty="0">
                <a:solidFill>
                  <a:srgbClr val="575660"/>
                </a:solidFill>
                <a:latin typeface="Arial"/>
                <a:cs typeface="Arial"/>
              </a:rPr>
              <a:t>upda</a:t>
            </a:r>
            <a:r>
              <a:rPr sz="400" b="1" spc="-13" dirty="0">
                <a:solidFill>
                  <a:srgbClr val="575660"/>
                </a:solidFill>
                <a:latin typeface="Arial"/>
                <a:cs typeface="Arial"/>
              </a:rPr>
              <a:t>t</a:t>
            </a:r>
            <a:r>
              <a:rPr sz="400" b="1" spc="4" dirty="0">
                <a:solidFill>
                  <a:srgbClr val="6B6E7C"/>
                </a:solidFill>
                <a:latin typeface="Arial"/>
                <a:cs typeface="Arial"/>
              </a:rPr>
              <a:t>e</a:t>
            </a:r>
            <a:r>
              <a:rPr sz="400" b="1" spc="27" dirty="0">
                <a:solidFill>
                  <a:srgbClr val="575660"/>
                </a:solidFill>
                <a:latin typeface="Arial"/>
                <a:cs typeface="Arial"/>
              </a:rPr>
              <a:t>d</a:t>
            </a:r>
            <a:endParaRPr sz="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0788" y="4107671"/>
            <a:ext cx="11718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900" b="1" spc="283" dirty="0">
                <a:solidFill>
                  <a:srgbClr val="2B2B2B"/>
                </a:solidFill>
                <a:latin typeface="Times New Roman"/>
                <a:cs typeface="Times New Roman"/>
              </a:rPr>
              <a:t>v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3926" y="4623170"/>
            <a:ext cx="1497445" cy="351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572"/>
            <a:r>
              <a:rPr sz="700" spc="36" dirty="0">
                <a:solidFill>
                  <a:srgbClr val="2F74B3"/>
                </a:solidFill>
                <a:latin typeface="Arial"/>
                <a:cs typeface="Arial"/>
              </a:rPr>
              <a:t>En</a:t>
            </a:r>
            <a:r>
              <a:rPr sz="700" spc="-202" dirty="0">
                <a:solidFill>
                  <a:srgbClr val="2F74B3"/>
                </a:solidFill>
                <a:latin typeface="Arial"/>
                <a:cs typeface="Arial"/>
              </a:rPr>
              <a:t>g</a:t>
            </a:r>
            <a:r>
              <a:rPr sz="700" spc="-76" dirty="0">
                <a:solidFill>
                  <a:srgbClr val="2F74B3"/>
                </a:solidFill>
                <a:latin typeface="Arial"/>
                <a:cs typeface="Arial"/>
              </a:rPr>
              <a:t>i</a:t>
            </a:r>
            <a:r>
              <a:rPr sz="700" spc="45" dirty="0">
                <a:solidFill>
                  <a:srgbClr val="2F74B3"/>
                </a:solidFill>
                <a:latin typeface="Arial"/>
                <a:cs typeface="Arial"/>
              </a:rPr>
              <a:t>neer</a:t>
            </a:r>
            <a:r>
              <a:rPr sz="700" spc="-36" dirty="0">
                <a:solidFill>
                  <a:srgbClr val="2F74B3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2F74B3"/>
                </a:solidFill>
                <a:latin typeface="Arial"/>
                <a:cs typeface="Arial"/>
              </a:rPr>
              <a:t>Jobs</a:t>
            </a:r>
            <a:r>
              <a:rPr sz="700" spc="18" dirty="0">
                <a:solidFill>
                  <a:srgbClr val="2F74B3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2F74B3"/>
                </a:solidFill>
                <a:latin typeface="Arial"/>
                <a:cs typeface="Arial"/>
              </a:rPr>
              <a:t>Japan</a:t>
            </a:r>
            <a:endParaRPr sz="700" dirty="0">
              <a:latin typeface="Arial"/>
              <a:cs typeface="Arial"/>
            </a:endParaRPr>
          </a:p>
          <a:p>
            <a:pPr marL="254153">
              <a:spcBef>
                <a:spcPts val="296"/>
              </a:spcBef>
            </a:pPr>
            <a:r>
              <a:rPr sz="500" b="1" spc="-45" dirty="0">
                <a:solidFill>
                  <a:srgbClr val="575660"/>
                </a:solidFill>
                <a:latin typeface="Times New Roman"/>
                <a:cs typeface="Times New Roman"/>
              </a:rPr>
              <a:t>Aler</a:t>
            </a:r>
            <a:r>
              <a:rPr sz="500" b="1" spc="-18" dirty="0">
                <a:solidFill>
                  <a:srgbClr val="575660"/>
                </a:solidFill>
                <a:latin typeface="Times New Roman"/>
                <a:cs typeface="Times New Roman"/>
              </a:rPr>
              <a:t>t</a:t>
            </a:r>
            <a:r>
              <a:rPr sz="500" b="1" spc="-9" dirty="0">
                <a:solidFill>
                  <a:srgbClr val="38425D"/>
                </a:solidFill>
                <a:latin typeface="Times New Roman"/>
                <a:cs typeface="Times New Roman"/>
              </a:rPr>
              <a:t>:</a:t>
            </a:r>
            <a:r>
              <a:rPr sz="500" b="1" spc="-81" dirty="0">
                <a:solidFill>
                  <a:srgbClr val="38425D"/>
                </a:solidFill>
                <a:latin typeface="Times New Roman"/>
                <a:cs typeface="Times New Roman"/>
              </a:rPr>
              <a:t> </a:t>
            </a:r>
            <a:r>
              <a:rPr sz="500" b="1" spc="-40" dirty="0">
                <a:solidFill>
                  <a:srgbClr val="575660"/>
                </a:solidFill>
                <a:latin typeface="Times New Roman"/>
                <a:cs typeface="Times New Roman"/>
              </a:rPr>
              <a:t>Daily</a:t>
            </a:r>
            <a:endParaRPr sz="500" dirty="0">
              <a:latin typeface="Times New Roman"/>
              <a:cs typeface="Times New Roman"/>
            </a:endParaRPr>
          </a:p>
          <a:p>
            <a:pPr marL="254153">
              <a:spcBef>
                <a:spcPts val="426"/>
              </a:spcBef>
            </a:pPr>
            <a:r>
              <a:rPr sz="500" spc="9" dirty="0">
                <a:solidFill>
                  <a:srgbClr val="575660"/>
                </a:solidFill>
                <a:latin typeface="Times New Roman"/>
                <a:cs typeface="Times New Roman"/>
              </a:rPr>
              <a:t>Created </a:t>
            </a:r>
            <a:r>
              <a:rPr sz="500" spc="4" dirty="0">
                <a:solidFill>
                  <a:srgbClr val="575660"/>
                </a:solidFill>
                <a:latin typeface="Times New Roman"/>
                <a:cs typeface="Times New Roman"/>
              </a:rPr>
              <a:t>8</a:t>
            </a:r>
            <a:r>
              <a:rPr sz="500" spc="27" dirty="0">
                <a:solidFill>
                  <a:srgbClr val="6B6E7C"/>
                </a:solidFill>
                <a:latin typeface="Times New Roman"/>
                <a:cs typeface="Times New Roman"/>
              </a:rPr>
              <a:t>/</a:t>
            </a:r>
            <a:r>
              <a:rPr sz="500" spc="9" dirty="0">
                <a:solidFill>
                  <a:srgbClr val="575660"/>
                </a:solidFill>
                <a:latin typeface="Times New Roman"/>
                <a:cs typeface="Times New Roman"/>
              </a:rPr>
              <a:t>15</a:t>
            </a:r>
            <a:r>
              <a:rPr sz="500" spc="27" dirty="0">
                <a:solidFill>
                  <a:srgbClr val="6B6E7C"/>
                </a:solidFill>
                <a:latin typeface="Times New Roman"/>
                <a:cs typeface="Times New Roman"/>
              </a:rPr>
              <a:t>/</a:t>
            </a:r>
            <a:r>
              <a:rPr sz="500" spc="4" dirty="0">
                <a:solidFill>
                  <a:srgbClr val="575660"/>
                </a:solidFill>
                <a:latin typeface="Times New Roman"/>
                <a:cs typeface="Times New Roman"/>
              </a:rPr>
              <a:t>2017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7553" y="5497716"/>
            <a:ext cx="862445" cy="366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202866" algn="l"/>
              </a:tabLst>
            </a:pPr>
            <a:r>
              <a:rPr sz="800" b="1" spc="54" dirty="0">
                <a:solidFill>
                  <a:srgbClr val="2F74B3"/>
                </a:solidFill>
                <a:latin typeface="Arial"/>
                <a:cs typeface="Arial"/>
              </a:rPr>
              <a:t>O	</a:t>
            </a:r>
            <a:r>
              <a:rPr sz="700" spc="-22" dirty="0">
                <a:solidFill>
                  <a:srgbClr val="2F74B3"/>
                </a:solidFill>
                <a:latin typeface="Arial"/>
                <a:cs typeface="Arial"/>
              </a:rPr>
              <a:t>HR</a:t>
            </a:r>
            <a:r>
              <a:rPr sz="700" spc="-9" dirty="0">
                <a:solidFill>
                  <a:srgbClr val="2F74B3"/>
                </a:solidFill>
                <a:latin typeface="Arial"/>
                <a:cs typeface="Arial"/>
              </a:rPr>
              <a:t> </a:t>
            </a:r>
            <a:r>
              <a:rPr sz="700" spc="31" dirty="0">
                <a:solidFill>
                  <a:srgbClr val="2F74B3"/>
                </a:solidFill>
                <a:latin typeface="Arial"/>
                <a:cs typeface="Arial"/>
              </a:rPr>
              <a:t>Jobs</a:t>
            </a:r>
            <a:r>
              <a:rPr sz="700" spc="18" dirty="0">
                <a:solidFill>
                  <a:srgbClr val="2F74B3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2F74B3"/>
                </a:solidFill>
                <a:latin typeface="Arial"/>
                <a:cs typeface="Arial"/>
              </a:rPr>
              <a:t>Japan</a:t>
            </a:r>
            <a:endParaRPr sz="700" dirty="0">
              <a:latin typeface="Arial"/>
              <a:cs typeface="Arial"/>
            </a:endParaRPr>
          </a:p>
          <a:p>
            <a:pPr marL="210844">
              <a:spcBef>
                <a:spcPts val="301"/>
              </a:spcBef>
            </a:pPr>
            <a:r>
              <a:rPr sz="500" spc="-27" dirty="0">
                <a:solidFill>
                  <a:srgbClr val="575660"/>
                </a:solidFill>
                <a:latin typeface="Times New Roman"/>
                <a:cs typeface="Times New Roman"/>
              </a:rPr>
              <a:t>Aler</a:t>
            </a:r>
            <a:r>
              <a:rPr sz="500" spc="4" dirty="0">
                <a:solidFill>
                  <a:srgbClr val="575660"/>
                </a:solidFill>
                <a:latin typeface="Times New Roman"/>
                <a:cs typeface="Times New Roman"/>
              </a:rPr>
              <a:t>t</a:t>
            </a:r>
            <a:r>
              <a:rPr sz="500" spc="72" dirty="0">
                <a:solidFill>
                  <a:srgbClr val="38425D"/>
                </a:solidFill>
                <a:latin typeface="Times New Roman"/>
                <a:cs typeface="Times New Roman"/>
              </a:rPr>
              <a:t>:</a:t>
            </a:r>
            <a:r>
              <a:rPr sz="500" spc="-31" dirty="0">
                <a:solidFill>
                  <a:srgbClr val="575660"/>
                </a:solidFill>
                <a:latin typeface="Times New Roman"/>
                <a:cs typeface="Times New Roman"/>
              </a:rPr>
              <a:t>Dai</a:t>
            </a:r>
            <a:r>
              <a:rPr sz="500" spc="-13" dirty="0">
                <a:solidFill>
                  <a:srgbClr val="575660"/>
                </a:solidFill>
                <a:latin typeface="Times New Roman"/>
                <a:cs typeface="Times New Roman"/>
              </a:rPr>
              <a:t>l</a:t>
            </a:r>
            <a:r>
              <a:rPr sz="500" spc="-40" dirty="0">
                <a:solidFill>
                  <a:srgbClr val="6B6E7C"/>
                </a:solidFill>
                <a:latin typeface="Times New Roman"/>
                <a:cs typeface="Times New Roman"/>
              </a:rPr>
              <a:t>y</a:t>
            </a:r>
            <a:endParaRPr sz="500" dirty="0">
              <a:latin typeface="Times New Roman"/>
              <a:cs typeface="Times New Roman"/>
            </a:endParaRPr>
          </a:p>
          <a:p>
            <a:pPr marL="210844">
              <a:spcBef>
                <a:spcPts val="399"/>
              </a:spcBef>
            </a:pPr>
            <a:r>
              <a:rPr sz="500" spc="9" dirty="0">
                <a:solidFill>
                  <a:srgbClr val="575660"/>
                </a:solidFill>
                <a:latin typeface="Times New Roman"/>
                <a:cs typeface="Times New Roman"/>
              </a:rPr>
              <a:t>Created </a:t>
            </a:r>
            <a:r>
              <a:rPr sz="500" spc="4" dirty="0">
                <a:solidFill>
                  <a:srgbClr val="575660"/>
                </a:solidFill>
                <a:latin typeface="Times New Roman"/>
                <a:cs typeface="Times New Roman"/>
              </a:rPr>
              <a:t>8</a:t>
            </a:r>
            <a:r>
              <a:rPr sz="500" spc="27" dirty="0">
                <a:solidFill>
                  <a:srgbClr val="6B6E7C"/>
                </a:solidFill>
                <a:latin typeface="Times New Roman"/>
                <a:cs typeface="Times New Roman"/>
              </a:rPr>
              <a:t>/</a:t>
            </a:r>
            <a:r>
              <a:rPr sz="500" spc="9" dirty="0">
                <a:solidFill>
                  <a:srgbClr val="575660"/>
                </a:solidFill>
                <a:latin typeface="Times New Roman"/>
                <a:cs typeface="Times New Roman"/>
              </a:rPr>
              <a:t>15</a:t>
            </a:r>
            <a:r>
              <a:rPr sz="500" spc="27" dirty="0">
                <a:solidFill>
                  <a:srgbClr val="6B6E7C"/>
                </a:solidFill>
                <a:latin typeface="Times New Roman"/>
                <a:cs typeface="Times New Roman"/>
              </a:rPr>
              <a:t>/</a:t>
            </a:r>
            <a:r>
              <a:rPr sz="500" spc="36" dirty="0">
                <a:solidFill>
                  <a:srgbClr val="575660"/>
                </a:solidFill>
                <a:latin typeface="Times New Roman"/>
                <a:cs typeface="Times New Roman"/>
              </a:rPr>
              <a:t>2</a:t>
            </a:r>
            <a:r>
              <a:rPr sz="500" spc="9" dirty="0">
                <a:solidFill>
                  <a:srgbClr val="575660"/>
                </a:solidFill>
                <a:latin typeface="Times New Roman"/>
                <a:cs typeface="Times New Roman"/>
              </a:rPr>
              <a:t>0</a:t>
            </a:r>
            <a:r>
              <a:rPr sz="500" spc="9" dirty="0">
                <a:solidFill>
                  <a:srgbClr val="38425D"/>
                </a:solidFill>
                <a:latin typeface="Times New Roman"/>
                <a:cs typeface="Times New Roman"/>
              </a:rPr>
              <a:t>1</a:t>
            </a:r>
            <a:r>
              <a:rPr sz="500" spc="-13" dirty="0">
                <a:solidFill>
                  <a:srgbClr val="575660"/>
                </a:solidFill>
                <a:latin typeface="Times New Roman"/>
                <a:cs typeface="Times New Roman"/>
              </a:rPr>
              <a:t>7</a:t>
            </a: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72835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279" y="3392641"/>
            <a:ext cx="7710632" cy="2659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678" algn="ctr">
              <a:lnSpc>
                <a:spcPts val="2311"/>
              </a:lnSpc>
            </a:pPr>
            <a:r>
              <a:rPr sz="1900" spc="-9" dirty="0">
                <a:latin typeface="Calibri"/>
                <a:cs typeface="Calibri"/>
              </a:rPr>
              <a:t>Q</a:t>
            </a:r>
            <a:r>
              <a:rPr sz="1900" spc="-4" dirty="0">
                <a:latin typeface="Calibri"/>
                <a:cs typeface="Calibri"/>
              </a:rPr>
              <a:t>ui</a:t>
            </a:r>
            <a:r>
              <a:rPr sz="1900" spc="-9" dirty="0">
                <a:latin typeface="Calibri"/>
                <a:cs typeface="Calibri"/>
              </a:rPr>
              <a:t>c</a:t>
            </a:r>
            <a:r>
              <a:rPr sz="1900" dirty="0">
                <a:latin typeface="Calibri"/>
                <a:cs typeface="Calibri"/>
              </a:rPr>
              <a:t>k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13" dirty="0">
                <a:latin typeface="Calibri"/>
                <a:cs typeface="Calibri"/>
              </a:rPr>
              <a:t>p</a:t>
            </a:r>
            <a:r>
              <a:rPr sz="1900" dirty="0">
                <a:latin typeface="Calibri"/>
                <a:cs typeface="Calibri"/>
              </a:rPr>
              <a:t>s</a:t>
            </a:r>
          </a:p>
          <a:p>
            <a:pPr marL="379519" indent="-368122">
              <a:lnSpc>
                <a:spcPts val="2311"/>
              </a:lnSpc>
              <a:buFont typeface="Calibri"/>
              <a:buAutoNum type="arabicPeriod"/>
              <a:tabLst>
                <a:tab pos="380089" algn="l"/>
              </a:tabLst>
            </a:pP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spc="-4" dirty="0">
                <a:latin typeface="Calibri"/>
                <a:cs typeface="Calibri"/>
              </a:rPr>
              <a:t>u</a:t>
            </a:r>
            <a:r>
              <a:rPr sz="1900" spc="-27" dirty="0">
                <a:latin typeface="Calibri"/>
                <a:cs typeface="Calibri"/>
              </a:rPr>
              <a:t>s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h</a:t>
            </a:r>
            <a:r>
              <a:rPr sz="1900" spc="-36" dirty="0">
                <a:latin typeface="Calibri"/>
                <a:cs typeface="Calibri"/>
              </a:rPr>
              <a:t>a</a:t>
            </a:r>
            <a:r>
              <a:rPr sz="1900" spc="-22" dirty="0">
                <a:latin typeface="Calibri"/>
                <a:cs typeface="Calibri"/>
              </a:rPr>
              <a:t>v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u="heavy" spc="-9" dirty="0">
                <a:latin typeface="Calibri"/>
                <a:cs typeface="Calibri"/>
              </a:rPr>
              <a:t>U</a:t>
            </a:r>
            <a:r>
              <a:rPr sz="1900" u="heavy" spc="-22" dirty="0">
                <a:latin typeface="Calibri"/>
                <a:cs typeface="Calibri"/>
              </a:rPr>
              <a:t>S</a:t>
            </a:r>
            <a:r>
              <a:rPr sz="1900" u="heavy" dirty="0">
                <a:latin typeface="Calibri"/>
                <a:cs typeface="Calibri"/>
              </a:rPr>
              <a:t>A</a:t>
            </a:r>
            <a:r>
              <a:rPr sz="1900" u="heavy" spc="-58" dirty="0">
                <a:latin typeface="Times New Roman"/>
                <a:cs typeface="Times New Roman"/>
              </a:rPr>
              <a:t> </a:t>
            </a:r>
            <a:r>
              <a:rPr sz="1900" u="heavy" spc="-9" dirty="0">
                <a:latin typeface="Calibri"/>
                <a:cs typeface="Calibri"/>
              </a:rPr>
              <a:t>Jo</a:t>
            </a:r>
            <a:r>
              <a:rPr sz="1900" u="heavy" spc="-13" dirty="0">
                <a:latin typeface="Calibri"/>
                <a:cs typeface="Calibri"/>
              </a:rPr>
              <a:t>b</a:t>
            </a:r>
            <a:r>
              <a:rPr sz="1900" u="heavy" dirty="0">
                <a:latin typeface="Calibri"/>
                <a:cs typeface="Calibri"/>
              </a:rPr>
              <a:t>s</a:t>
            </a:r>
            <a:r>
              <a:rPr sz="1900" u="heavy" spc="-58" dirty="0">
                <a:latin typeface="Times New Roman"/>
                <a:cs typeface="Times New Roman"/>
              </a:rPr>
              <a:t> </a:t>
            </a:r>
            <a:r>
              <a:rPr sz="1900" u="heavy" spc="-9" dirty="0">
                <a:latin typeface="Calibri"/>
                <a:cs typeface="Calibri"/>
              </a:rPr>
              <a:t>ac</a:t>
            </a:r>
            <a:r>
              <a:rPr sz="1900" u="heavy" spc="-22" dirty="0">
                <a:latin typeface="Calibri"/>
                <a:cs typeface="Calibri"/>
              </a:rPr>
              <a:t>c</a:t>
            </a:r>
            <a:r>
              <a:rPr sz="1900" u="heavy" spc="-9" dirty="0">
                <a:latin typeface="Calibri"/>
                <a:cs typeface="Calibri"/>
              </a:rPr>
              <a:t>o</a:t>
            </a:r>
            <a:r>
              <a:rPr sz="1900" u="heavy" spc="-4" dirty="0">
                <a:latin typeface="Calibri"/>
                <a:cs typeface="Calibri"/>
              </a:rPr>
              <a:t>u</a:t>
            </a:r>
            <a:r>
              <a:rPr sz="1900" u="heavy" spc="-22" dirty="0">
                <a:latin typeface="Calibri"/>
                <a:cs typeface="Calibri"/>
              </a:rPr>
              <a:t>n</a:t>
            </a:r>
            <a:r>
              <a:rPr sz="1900" u="heavy" dirty="0">
                <a:latin typeface="Calibri"/>
                <a:cs typeface="Calibri"/>
              </a:rPr>
              <a:t>t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appl</a:t>
            </a:r>
            <a:r>
              <a:rPr sz="1900" dirty="0">
                <a:latin typeface="Calibri"/>
                <a:cs typeface="Calibri"/>
              </a:rPr>
              <a:t>y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22" dirty="0">
                <a:latin typeface="Calibri"/>
                <a:cs typeface="Calibri"/>
              </a:rPr>
              <a:t>c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spc="-4" dirty="0">
                <a:latin typeface="Calibri"/>
                <a:cs typeface="Calibri"/>
              </a:rPr>
              <a:t>p</a:t>
            </a:r>
            <a:r>
              <a:rPr sz="1900" spc="-13" dirty="0">
                <a:latin typeface="Calibri"/>
                <a:cs typeface="Calibri"/>
              </a:rPr>
              <a:t>e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22" dirty="0">
                <a:latin typeface="Calibri"/>
                <a:cs typeface="Calibri"/>
              </a:rPr>
              <a:t>v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36" dirty="0">
                <a:latin typeface="Calibri"/>
                <a:cs typeface="Calibri"/>
              </a:rPr>
              <a:t>F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d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4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</a:t>
            </a:r>
            <a:r>
              <a:rPr sz="1900" spc="-9" dirty="0">
                <a:latin typeface="Calibri"/>
                <a:cs typeface="Calibri"/>
              </a:rPr>
              <a:t>os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s</a:t>
            </a:r>
          </a:p>
          <a:p>
            <a:pPr marL="379519" marR="4559" indent="-368122">
              <a:lnSpc>
                <a:spcPct val="100099"/>
              </a:lnSpc>
              <a:spcBef>
                <a:spcPts val="13"/>
              </a:spcBef>
              <a:buFont typeface="Calibri"/>
              <a:buAutoNum type="arabicPeriod"/>
              <a:tabLst>
                <a:tab pos="380089" algn="l"/>
              </a:tabLst>
            </a:pPr>
            <a:r>
              <a:rPr sz="1900" spc="-9" dirty="0">
                <a:latin typeface="Calibri"/>
                <a:cs typeface="Calibri"/>
              </a:rPr>
              <a:t>Us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h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u="heavy" spc="-31" dirty="0">
                <a:latin typeface="Calibri"/>
                <a:cs typeface="Calibri"/>
              </a:rPr>
              <a:t>r</a:t>
            </a:r>
            <a:r>
              <a:rPr sz="1900" u="heavy" spc="-4" dirty="0">
                <a:latin typeface="Calibri"/>
                <a:cs typeface="Calibri"/>
              </a:rPr>
              <a:t>e</a:t>
            </a:r>
            <a:r>
              <a:rPr sz="1900" u="heavy" spc="-9" dirty="0">
                <a:latin typeface="Calibri"/>
                <a:cs typeface="Calibri"/>
              </a:rPr>
              <a:t>s</a:t>
            </a:r>
            <a:r>
              <a:rPr sz="1900" u="heavy" spc="-4" dirty="0">
                <a:latin typeface="Calibri"/>
                <a:cs typeface="Calibri"/>
              </a:rPr>
              <a:t>u</a:t>
            </a:r>
            <a:r>
              <a:rPr sz="1900" u="heavy" spc="-13" dirty="0">
                <a:latin typeface="Calibri"/>
                <a:cs typeface="Calibri"/>
              </a:rPr>
              <a:t>m</a:t>
            </a:r>
            <a:r>
              <a:rPr sz="1900" u="heavy" dirty="0">
                <a:latin typeface="Calibri"/>
                <a:cs typeface="Calibri"/>
              </a:rPr>
              <a:t>e</a:t>
            </a:r>
            <a:r>
              <a:rPr sz="1900" u="heavy" spc="-54" dirty="0">
                <a:latin typeface="Times New Roman"/>
                <a:cs typeface="Times New Roman"/>
              </a:rPr>
              <a:t> </a:t>
            </a:r>
            <a:r>
              <a:rPr sz="1900" u="heavy" spc="-4" dirty="0">
                <a:latin typeface="Calibri"/>
                <a:cs typeface="Calibri"/>
              </a:rPr>
              <a:t>builde</a:t>
            </a:r>
            <a:r>
              <a:rPr sz="1900" u="heavy" dirty="0">
                <a:latin typeface="Calibri"/>
                <a:cs typeface="Calibri"/>
              </a:rPr>
              <a:t>r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9" dirty="0">
                <a:latin typeface="Calibri"/>
                <a:cs typeface="Calibri"/>
              </a:rPr>
              <a:t> U</a:t>
            </a:r>
            <a:r>
              <a:rPr sz="1900" spc="-22" dirty="0">
                <a:latin typeface="Calibri"/>
                <a:cs typeface="Calibri"/>
              </a:rPr>
              <a:t>S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Jo</a:t>
            </a:r>
            <a:r>
              <a:rPr sz="1900" spc="-13" dirty="0">
                <a:latin typeface="Calibri"/>
                <a:cs typeface="Calibri"/>
              </a:rPr>
              <a:t>b</a:t>
            </a:r>
            <a:r>
              <a:rPr sz="1900" dirty="0">
                <a:latin typeface="Calibri"/>
                <a:cs typeface="Calibri"/>
              </a:rPr>
              <a:t>s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–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hi</a:t>
            </a:r>
            <a:r>
              <a:rPr sz="1900" dirty="0">
                <a:latin typeface="Calibri"/>
                <a:cs typeface="Calibri"/>
              </a:rPr>
              <a:t>s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13" dirty="0">
                <a:latin typeface="Calibri"/>
                <a:cs typeface="Calibri"/>
              </a:rPr>
              <a:t>w</a:t>
            </a:r>
            <a:r>
              <a:rPr sz="1900" spc="-4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</a:t>
            </a:r>
            <a:r>
              <a:rPr sz="1900" spc="-36" dirty="0">
                <a:latin typeface="Calibri"/>
                <a:cs typeface="Calibri"/>
              </a:rPr>
              <a:t>r</a:t>
            </a:r>
            <a:r>
              <a:rPr sz="1900" spc="-18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vid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h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r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spc="-22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13" dirty="0">
                <a:latin typeface="Calibri"/>
                <a:cs typeface="Calibri"/>
              </a:rPr>
              <a:t> w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9" dirty="0">
                <a:latin typeface="Calibri"/>
                <a:cs typeface="Calibri"/>
              </a:rPr>
              <a:t>th c</a:t>
            </a:r>
            <a:r>
              <a:rPr sz="1900" spc="-4" dirty="0">
                <a:latin typeface="Calibri"/>
                <a:cs typeface="Calibri"/>
              </a:rPr>
              <a:t>ri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22" dirty="0">
                <a:latin typeface="Calibri"/>
                <a:cs typeface="Calibri"/>
              </a:rPr>
              <a:t>c</a:t>
            </a:r>
            <a:r>
              <a:rPr sz="1900" spc="-4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13" dirty="0">
                <a:latin typeface="Calibri"/>
                <a:cs typeface="Calibri"/>
              </a:rPr>
              <a:t>n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r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spc="-22" dirty="0">
                <a:latin typeface="Calibri"/>
                <a:cs typeface="Calibri"/>
              </a:rPr>
              <a:t>a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9" dirty="0">
                <a:latin typeface="Calibri"/>
                <a:cs typeface="Calibri"/>
              </a:rPr>
              <a:t> t</a:t>
            </a:r>
            <a:r>
              <a:rPr sz="1900" spc="-4" dirty="0">
                <a:latin typeface="Calibri"/>
                <a:cs typeface="Calibri"/>
              </a:rPr>
              <a:t>h</a:t>
            </a:r>
            <a:r>
              <a:rPr sz="1900" spc="-22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dirty="0">
                <a:latin typeface="Calibri"/>
                <a:cs typeface="Calibri"/>
              </a:rPr>
              <a:t>s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u</a:t>
            </a:r>
            <a:r>
              <a:rPr sz="1900" spc="-9" dirty="0">
                <a:latin typeface="Calibri"/>
                <a:cs typeface="Calibri"/>
              </a:rPr>
              <a:t>s</a:t>
            </a:r>
            <a:r>
              <a:rPr sz="1900" dirty="0">
                <a:latin typeface="Calibri"/>
                <a:cs typeface="Calibri"/>
              </a:rPr>
              <a:t>ed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13" dirty="0">
                <a:latin typeface="Calibri"/>
                <a:cs typeface="Calibri"/>
              </a:rPr>
              <a:t>b</a:t>
            </a:r>
            <a:r>
              <a:rPr sz="1900" dirty="0">
                <a:latin typeface="Calibri"/>
                <a:cs typeface="Calibri"/>
              </a:rPr>
              <a:t>y</a:t>
            </a:r>
            <a:r>
              <a:rPr sz="1900" spc="-9" dirty="0">
                <a:latin typeface="Calibri"/>
                <a:cs typeface="Calibri"/>
              </a:rPr>
              <a:t> OC</a:t>
            </a:r>
            <a:r>
              <a:rPr sz="1900" spc="-4" dirty="0">
                <a:latin typeface="Calibri"/>
                <a:cs typeface="Calibri"/>
              </a:rPr>
              <a:t>H</a:t>
            </a:r>
            <a:r>
              <a:rPr sz="1900" dirty="0">
                <a:latin typeface="Calibri"/>
                <a:cs typeface="Calibri"/>
              </a:rPr>
              <a:t>R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quali</a:t>
            </a:r>
            <a:r>
              <a:rPr sz="1900" spc="4" dirty="0">
                <a:latin typeface="Calibri"/>
                <a:cs typeface="Calibri"/>
              </a:rPr>
              <a:t>f</a:t>
            </a:r>
            <a:r>
              <a:rPr sz="1900" dirty="0">
                <a:latin typeface="Calibri"/>
                <a:cs typeface="Calibri"/>
              </a:rPr>
              <a:t>y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31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9" dirty="0">
                <a:latin typeface="Calibri"/>
                <a:cs typeface="Calibri"/>
              </a:rPr>
              <a:t>s</a:t>
            </a:r>
            <a:r>
              <a:rPr sz="1900" spc="-4" dirty="0">
                <a:latin typeface="Calibri"/>
                <a:cs typeface="Calibri"/>
              </a:rPr>
              <a:t>u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dirty="0">
                <a:latin typeface="Calibri"/>
                <a:cs typeface="Calibri"/>
              </a:rPr>
              <a:t>es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r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</a:t>
            </a:r>
            <a:r>
              <a:rPr sz="1900" spc="-9" dirty="0">
                <a:latin typeface="Calibri"/>
                <a:cs typeface="Calibri"/>
              </a:rPr>
              <a:t>os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s </a:t>
            </a:r>
            <a:r>
              <a:rPr sz="1900" spc="-31" dirty="0">
                <a:latin typeface="Calibri"/>
                <a:cs typeface="Calibri"/>
              </a:rPr>
              <a:t>e</a:t>
            </a:r>
            <a:r>
              <a:rPr sz="1900" spc="-9" dirty="0">
                <a:latin typeface="Calibri"/>
                <a:cs typeface="Calibri"/>
              </a:rPr>
              <a:t>x</a:t>
            </a:r>
            <a:r>
              <a:rPr sz="1900" dirty="0">
                <a:latin typeface="Calibri"/>
                <a:cs typeface="Calibri"/>
              </a:rPr>
              <a:t>.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i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i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9" dirty="0">
                <a:latin typeface="Calibri"/>
                <a:cs typeface="Calibri"/>
              </a:rPr>
              <a:t> g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4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,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j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b</a:t>
            </a:r>
            <a:r>
              <a:rPr sz="1900" spc="-9" dirty="0">
                <a:latin typeface="Calibri"/>
                <a:cs typeface="Calibri"/>
              </a:rPr>
              <a:t> s</a:t>
            </a:r>
            <a:r>
              <a:rPr sz="1900" spc="-4" dirty="0">
                <a:latin typeface="Calibri"/>
                <a:cs typeface="Calibri"/>
              </a:rPr>
              <a:t>erie</a:t>
            </a:r>
            <a:r>
              <a:rPr sz="1900" spc="-9" dirty="0">
                <a:latin typeface="Calibri"/>
                <a:cs typeface="Calibri"/>
              </a:rPr>
              <a:t>s</a:t>
            </a:r>
            <a:r>
              <a:rPr sz="1900" dirty="0">
                <a:latin typeface="Calibri"/>
                <a:cs typeface="Calibri"/>
              </a:rPr>
              <a:t>,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13" dirty="0">
                <a:latin typeface="Calibri"/>
                <a:cs typeface="Calibri"/>
              </a:rPr>
              <a:t>e</a:t>
            </a:r>
            <a:r>
              <a:rPr sz="1900" spc="-31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c</a:t>
            </a:r>
            <a:r>
              <a:rPr sz="1900" dirty="0">
                <a:latin typeface="Calibri"/>
                <a:cs typeface="Calibri"/>
              </a:rPr>
              <a:t>.</a:t>
            </a:r>
          </a:p>
          <a:p>
            <a:pPr marL="379519" marR="185201" indent="-368122">
              <a:lnSpc>
                <a:spcPts val="2306"/>
              </a:lnSpc>
              <a:spcBef>
                <a:spcPts val="99"/>
              </a:spcBef>
              <a:buFont typeface="Calibri"/>
              <a:buAutoNum type="arabicPeriod"/>
              <a:tabLst>
                <a:tab pos="380089" algn="l"/>
              </a:tabLst>
            </a:pPr>
            <a:r>
              <a:rPr sz="1900" u="heavy" spc="-9" dirty="0">
                <a:latin typeface="Calibri"/>
                <a:cs typeface="Calibri"/>
              </a:rPr>
              <a:t>U</a:t>
            </a:r>
            <a:r>
              <a:rPr sz="1900" u="heavy" spc="-4" dirty="0">
                <a:latin typeface="Calibri"/>
                <a:cs typeface="Calibri"/>
              </a:rPr>
              <a:t>pd</a:t>
            </a:r>
            <a:r>
              <a:rPr sz="1900" u="heavy" spc="-22" dirty="0">
                <a:latin typeface="Calibri"/>
                <a:cs typeface="Calibri"/>
              </a:rPr>
              <a:t>a</a:t>
            </a:r>
            <a:r>
              <a:rPr sz="1900" u="heavy" spc="-27" dirty="0">
                <a:latin typeface="Calibri"/>
                <a:cs typeface="Calibri"/>
              </a:rPr>
              <a:t>t</a:t>
            </a:r>
            <a:r>
              <a:rPr sz="1900" u="heavy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y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u</a:t>
            </a:r>
            <a:r>
              <a:rPr sz="1900" dirty="0">
                <a:latin typeface="Calibri"/>
                <a:cs typeface="Calibri"/>
              </a:rPr>
              <a:t>r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31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su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31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9" dirty="0">
                <a:latin typeface="Calibri"/>
                <a:cs typeface="Calibri"/>
              </a:rPr>
              <a:t>g</a:t>
            </a:r>
            <a:r>
              <a:rPr sz="1900" spc="-4" dirty="0">
                <a:latin typeface="Calibri"/>
                <a:cs typeface="Calibri"/>
              </a:rPr>
              <a:t>ularl</a:t>
            </a:r>
            <a:r>
              <a:rPr sz="1900" dirty="0">
                <a:latin typeface="Calibri"/>
                <a:cs typeface="Calibri"/>
              </a:rPr>
              <a:t>y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–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4" dirty="0">
                <a:latin typeface="Calibri"/>
                <a:cs typeface="Calibri"/>
              </a:rPr>
              <a:t>inin</a:t>
            </a:r>
            <a:r>
              <a:rPr sz="1900" spc="13" dirty="0">
                <a:latin typeface="Calibri"/>
                <a:cs typeface="Calibri"/>
              </a:rPr>
              <a:t>g</a:t>
            </a:r>
            <a:r>
              <a:rPr sz="1900" dirty="0">
                <a:latin typeface="Calibri"/>
                <a:cs typeface="Calibri"/>
              </a:rPr>
              <a:t>,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n</a:t>
            </a:r>
            <a:r>
              <a:rPr sz="1900" spc="-9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w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sk</a:t>
            </a:r>
            <a:r>
              <a:rPr sz="1900" spc="-4" dirty="0">
                <a:latin typeface="Calibri"/>
                <a:cs typeface="Calibri"/>
              </a:rPr>
              <a:t>ill</a:t>
            </a:r>
            <a:r>
              <a:rPr sz="1900" spc="-9" dirty="0">
                <a:latin typeface="Calibri"/>
                <a:cs typeface="Calibri"/>
              </a:rPr>
              <a:t>s</a:t>
            </a:r>
            <a:r>
              <a:rPr sz="1900" spc="-13" dirty="0">
                <a:latin typeface="Calibri"/>
                <a:cs typeface="Calibri"/>
              </a:rPr>
              <a:t>e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,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</a:t>
            </a:r>
            <a:r>
              <a:rPr sz="1900" spc="-13" dirty="0">
                <a:latin typeface="Calibri"/>
                <a:cs typeface="Calibri"/>
              </a:rPr>
              <a:t>e</a:t>
            </a:r>
            <a:r>
              <a:rPr sz="1900" spc="-31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4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s</a:t>
            </a:r>
            <a:r>
              <a:rPr sz="1900" spc="-9" dirty="0">
                <a:latin typeface="Calibri"/>
                <a:cs typeface="Calibri"/>
              </a:rPr>
              <a:t> a</a:t>
            </a:r>
            <a:r>
              <a:rPr sz="1900" spc="-4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d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dirty="0">
                <a:latin typeface="Calibri"/>
                <a:cs typeface="Calibri"/>
              </a:rPr>
              <a:t>p </a:t>
            </a:r>
            <a:r>
              <a:rPr sz="1900" spc="-4" dirty="0">
                <a:latin typeface="Calibri"/>
                <a:cs typeface="Calibri"/>
              </a:rPr>
              <a:t>assi</a:t>
            </a:r>
            <a:r>
              <a:rPr sz="1900" spc="-9" dirty="0">
                <a:latin typeface="Calibri"/>
                <a:cs typeface="Calibri"/>
              </a:rPr>
              <a:t>g</a:t>
            </a:r>
            <a:r>
              <a:rPr sz="1900" spc="-4" dirty="0">
                <a:latin typeface="Calibri"/>
                <a:cs typeface="Calibri"/>
              </a:rPr>
              <a:t>n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22" dirty="0">
                <a:latin typeface="Calibri"/>
                <a:cs typeface="Calibri"/>
              </a:rPr>
              <a:t>n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s</a:t>
            </a:r>
          </a:p>
          <a:p>
            <a:pPr marL="379519" indent="-368122">
              <a:lnSpc>
                <a:spcPts val="2252"/>
              </a:lnSpc>
              <a:buFont typeface="Calibri"/>
              <a:buAutoNum type="arabicPeriod"/>
              <a:tabLst>
                <a:tab pos="380089" algn="l"/>
              </a:tabLst>
            </a:pPr>
            <a:r>
              <a:rPr sz="1900" spc="-9" dirty="0">
                <a:latin typeface="Calibri"/>
                <a:cs typeface="Calibri"/>
              </a:rPr>
              <a:t>S</a:t>
            </a:r>
            <a:r>
              <a:rPr sz="1900" spc="-13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u="heavy" spc="-9" dirty="0">
                <a:latin typeface="Calibri"/>
                <a:cs typeface="Calibri"/>
              </a:rPr>
              <a:t>s</a:t>
            </a:r>
            <a:r>
              <a:rPr sz="1900" u="heavy" dirty="0">
                <a:latin typeface="Calibri"/>
                <a:cs typeface="Calibri"/>
              </a:rPr>
              <a:t>e</a:t>
            </a:r>
            <a:r>
              <a:rPr sz="1900" u="heavy" spc="-9" dirty="0">
                <a:latin typeface="Calibri"/>
                <a:cs typeface="Calibri"/>
              </a:rPr>
              <a:t>a</a:t>
            </a:r>
            <a:r>
              <a:rPr sz="1900" u="heavy" spc="-31" dirty="0">
                <a:latin typeface="Calibri"/>
                <a:cs typeface="Calibri"/>
              </a:rPr>
              <a:t>r</a:t>
            </a:r>
            <a:r>
              <a:rPr sz="1900" u="heavy" spc="-9" dirty="0">
                <a:latin typeface="Calibri"/>
                <a:cs typeface="Calibri"/>
              </a:rPr>
              <a:t>c</a:t>
            </a:r>
            <a:r>
              <a:rPr sz="1900" u="heavy" dirty="0">
                <a:latin typeface="Calibri"/>
                <a:cs typeface="Calibri"/>
              </a:rPr>
              <a:t>h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9" dirty="0">
                <a:latin typeface="Calibri"/>
                <a:cs typeface="Calibri"/>
              </a:rPr>
              <a:t>a</a:t>
            </a:r>
            <a:r>
              <a:rPr sz="1900" spc="-13" dirty="0">
                <a:latin typeface="Calibri"/>
                <a:cs typeface="Calibri"/>
              </a:rPr>
              <a:t>me</a:t>
            </a:r>
            <a:r>
              <a:rPr sz="1900" spc="-27" dirty="0">
                <a:latin typeface="Calibri"/>
                <a:cs typeface="Calibri"/>
              </a:rPr>
              <a:t>t</a:t>
            </a:r>
            <a:r>
              <a:rPr sz="1900" spc="-4" dirty="0">
                <a:latin typeface="Calibri"/>
                <a:cs typeface="Calibri"/>
              </a:rPr>
              <a:t>e</a:t>
            </a:r>
            <a:r>
              <a:rPr sz="1900" spc="-36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s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an</a:t>
            </a:r>
            <a:r>
              <a:rPr sz="1900" dirty="0">
                <a:latin typeface="Calibri"/>
                <a:cs typeface="Calibri"/>
              </a:rPr>
              <a:t>d</a:t>
            </a:r>
            <a:r>
              <a:rPr sz="1900" spc="-9" dirty="0">
                <a:latin typeface="Calibri"/>
                <a:cs typeface="Calibri"/>
              </a:rPr>
              <a:t> APP</a:t>
            </a:r>
            <a:r>
              <a:rPr sz="1900" spc="-162" dirty="0">
                <a:latin typeface="Calibri"/>
                <a:cs typeface="Calibri"/>
              </a:rPr>
              <a:t>L</a:t>
            </a:r>
            <a:r>
              <a:rPr sz="1900" dirty="0">
                <a:latin typeface="Calibri"/>
                <a:cs typeface="Calibri"/>
              </a:rPr>
              <a:t>Y</a:t>
            </a:r>
          </a:p>
          <a:p>
            <a:pPr marL="379519" indent="-368122">
              <a:lnSpc>
                <a:spcPts val="2311"/>
              </a:lnSpc>
              <a:buFont typeface="Calibri"/>
              <a:buAutoNum type="arabicPeriod"/>
              <a:tabLst>
                <a:tab pos="380089" algn="l"/>
              </a:tabLst>
            </a:pPr>
            <a:r>
              <a:rPr sz="1900" u="heavy" spc="-4" dirty="0">
                <a:latin typeface="Calibri"/>
                <a:cs typeface="Calibri"/>
              </a:rPr>
              <a:t>H</a:t>
            </a:r>
            <a:r>
              <a:rPr sz="1900" u="heavy" spc="-13" dirty="0">
                <a:latin typeface="Calibri"/>
                <a:cs typeface="Calibri"/>
              </a:rPr>
              <a:t>o</a:t>
            </a:r>
            <a:r>
              <a:rPr sz="1900" u="heavy" dirty="0">
                <a:latin typeface="Calibri"/>
                <a:cs typeface="Calibri"/>
              </a:rPr>
              <a:t>w</a:t>
            </a:r>
            <a:r>
              <a:rPr sz="1900" u="heavy" spc="-63" dirty="0">
                <a:latin typeface="Times New Roman"/>
                <a:cs typeface="Times New Roman"/>
              </a:rPr>
              <a:t> </a:t>
            </a:r>
            <a:r>
              <a:rPr sz="1900" u="heavy" spc="-171" dirty="0">
                <a:latin typeface="Calibri"/>
                <a:cs typeface="Calibri"/>
              </a:rPr>
              <a:t>T</a:t>
            </a:r>
            <a:r>
              <a:rPr sz="1900" u="heavy" dirty="0">
                <a:latin typeface="Calibri"/>
                <a:cs typeface="Calibri"/>
              </a:rPr>
              <a:t>o</a:t>
            </a:r>
            <a:r>
              <a:rPr sz="1900" spc="-13" dirty="0">
                <a:latin typeface="Calibri"/>
                <a:cs typeface="Calibri"/>
              </a:rPr>
              <a:t> 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9" dirty="0">
                <a:latin typeface="Calibri"/>
                <a:cs typeface="Calibri"/>
              </a:rPr>
              <a:t> a</a:t>
            </a:r>
            <a:r>
              <a:rPr sz="1900" spc="-4" dirty="0">
                <a:latin typeface="Calibri"/>
                <a:cs typeface="Calibri"/>
              </a:rPr>
              <a:t>l</a:t>
            </a:r>
            <a:r>
              <a:rPr sz="1900" spc="-13" dirty="0">
                <a:latin typeface="Calibri"/>
                <a:cs typeface="Calibri"/>
              </a:rPr>
              <a:t>m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27" dirty="0">
                <a:latin typeface="Calibri"/>
                <a:cs typeface="Calibri"/>
              </a:rPr>
              <a:t>s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 e</a:t>
            </a:r>
            <a:r>
              <a:rPr sz="1900" spc="-22" dirty="0">
                <a:latin typeface="Calibri"/>
                <a:cs typeface="Calibri"/>
              </a:rPr>
              <a:t>v</a:t>
            </a:r>
            <a:r>
              <a:rPr sz="1900" spc="-4" dirty="0">
                <a:latin typeface="Calibri"/>
                <a:cs typeface="Calibri"/>
              </a:rPr>
              <a:t>e</a:t>
            </a:r>
            <a:r>
              <a:rPr sz="1900" spc="4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y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spc="-27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o</a:t>
            </a:r>
            <a:r>
              <a:rPr sz="1900" spc="-4" dirty="0">
                <a:latin typeface="Calibri"/>
                <a:cs typeface="Calibri"/>
              </a:rPr>
              <a:t>pi</a:t>
            </a:r>
            <a:r>
              <a:rPr sz="1900" dirty="0">
                <a:latin typeface="Calibri"/>
                <a:cs typeface="Calibri"/>
              </a:rPr>
              <a:t>c</a:t>
            </a:r>
            <a:r>
              <a:rPr sz="1900" spc="-9" dirty="0">
                <a:latin typeface="Calibri"/>
                <a:cs typeface="Calibri"/>
              </a:rPr>
              <a:t> </a:t>
            </a:r>
            <a:r>
              <a:rPr sz="1900" spc="-22" dirty="0">
                <a:latin typeface="Calibri"/>
                <a:cs typeface="Calibri"/>
              </a:rPr>
              <a:t>h</a:t>
            </a:r>
            <a:r>
              <a:rPr sz="1900" spc="-36" dirty="0">
                <a:latin typeface="Calibri"/>
                <a:cs typeface="Calibri"/>
              </a:rPr>
              <a:t>t</a:t>
            </a:r>
            <a:r>
              <a:rPr sz="1900" spc="-9" dirty="0">
                <a:latin typeface="Calibri"/>
                <a:cs typeface="Calibri"/>
              </a:rPr>
              <a:t>t</a:t>
            </a:r>
            <a:r>
              <a:rPr sz="1900" spc="-13" dirty="0">
                <a:latin typeface="Calibri"/>
                <a:cs typeface="Calibri"/>
              </a:rPr>
              <a:t>p</a:t>
            </a:r>
            <a:r>
              <a:rPr sz="1900" spc="-9" dirty="0">
                <a:latin typeface="Calibri"/>
                <a:cs typeface="Calibri"/>
              </a:rPr>
              <a:t>s:/</a:t>
            </a:r>
            <a:r>
              <a:rPr sz="1900" spc="-4" dirty="0">
                <a:latin typeface="Calibri"/>
                <a:cs typeface="Calibri"/>
                <a:hlinkClick r:id="rId3"/>
              </a:rPr>
              <a:t>/ww</a:t>
            </a:r>
            <a:r>
              <a:rPr sz="1900" spc="-135" dirty="0">
                <a:latin typeface="Calibri"/>
                <a:cs typeface="Calibri"/>
                <a:hlinkClick r:id="rId3"/>
              </a:rPr>
              <a:t>w</a:t>
            </a:r>
            <a:r>
              <a:rPr sz="1900" spc="-9" dirty="0">
                <a:latin typeface="Calibri"/>
                <a:cs typeface="Calibri"/>
                <a:hlinkClick r:id="rId3"/>
              </a:rPr>
              <a:t>.</a:t>
            </a:r>
            <a:r>
              <a:rPr sz="1900" spc="-4" dirty="0">
                <a:latin typeface="Calibri"/>
                <a:cs typeface="Calibri"/>
                <a:hlinkClick r:id="rId3"/>
              </a:rPr>
              <a:t>usaj</a:t>
            </a:r>
            <a:r>
              <a:rPr sz="1900" spc="-9" dirty="0">
                <a:latin typeface="Calibri"/>
                <a:cs typeface="Calibri"/>
                <a:hlinkClick r:id="rId3"/>
              </a:rPr>
              <a:t>o</a:t>
            </a:r>
            <a:r>
              <a:rPr sz="1900" spc="-13" dirty="0">
                <a:latin typeface="Calibri"/>
                <a:cs typeface="Calibri"/>
                <a:hlinkClick r:id="rId3"/>
              </a:rPr>
              <a:t>b</a:t>
            </a:r>
            <a:r>
              <a:rPr sz="1900" spc="-4" dirty="0">
                <a:latin typeface="Calibri"/>
                <a:cs typeface="Calibri"/>
                <a:hlinkClick r:id="rId3"/>
              </a:rPr>
              <a:t>s</a:t>
            </a:r>
            <a:r>
              <a:rPr sz="1900" spc="9" dirty="0">
                <a:latin typeface="Calibri"/>
                <a:cs typeface="Calibri"/>
                <a:hlinkClick r:id="rId3"/>
              </a:rPr>
              <a:t>.</a:t>
            </a:r>
            <a:r>
              <a:rPr sz="1900" spc="-22" dirty="0">
                <a:latin typeface="Calibri"/>
                <a:cs typeface="Calibri"/>
                <a:hlinkClick r:id="rId3"/>
              </a:rPr>
              <a:t>g</a:t>
            </a:r>
            <a:r>
              <a:rPr sz="1900" spc="-18" dirty="0">
                <a:latin typeface="Calibri"/>
                <a:cs typeface="Calibri"/>
                <a:hlinkClick r:id="rId3"/>
              </a:rPr>
              <a:t>o</a:t>
            </a:r>
            <a:r>
              <a:rPr sz="1900" spc="-4" dirty="0">
                <a:latin typeface="Calibri"/>
                <a:cs typeface="Calibri"/>
                <a:hlinkClick r:id="rId3"/>
              </a:rPr>
              <a:t>v</a:t>
            </a:r>
            <a:r>
              <a:rPr sz="1900" spc="-9" dirty="0">
                <a:latin typeface="Calibri"/>
                <a:cs typeface="Calibri"/>
                <a:hlinkClick r:id="rId3"/>
              </a:rPr>
              <a:t>/</a:t>
            </a:r>
            <a:r>
              <a:rPr sz="1900" spc="-4" dirty="0">
                <a:latin typeface="Calibri"/>
                <a:cs typeface="Calibri"/>
                <a:hlinkClick r:id="rId3"/>
              </a:rPr>
              <a:t>Help</a:t>
            </a:r>
            <a:r>
              <a:rPr sz="1900" spc="-9" dirty="0">
                <a:latin typeface="Calibri"/>
                <a:cs typeface="Calibri"/>
                <a:hlinkClick r:id="rId3"/>
              </a:rPr>
              <a:t>/</a:t>
            </a:r>
            <a:r>
              <a:rPr sz="1900" spc="-4" dirty="0">
                <a:latin typeface="Calibri"/>
                <a:cs typeface="Calibri"/>
                <a:hlinkClick r:id="rId3"/>
              </a:rPr>
              <a:t>h</a:t>
            </a:r>
            <a:r>
              <a:rPr sz="1900" spc="-13" dirty="0">
                <a:latin typeface="Calibri"/>
                <a:cs typeface="Calibri"/>
                <a:hlinkClick r:id="rId3"/>
              </a:rPr>
              <a:t>o</a:t>
            </a:r>
            <a:r>
              <a:rPr sz="1900" spc="-49" dirty="0">
                <a:latin typeface="Calibri"/>
                <a:cs typeface="Calibri"/>
                <a:hlinkClick r:id="rId3"/>
              </a:rPr>
              <a:t>w</a:t>
            </a:r>
            <a:r>
              <a:rPr sz="1900" spc="-4" dirty="0">
                <a:latin typeface="Calibri"/>
                <a:cs typeface="Calibri"/>
                <a:hlinkClick r:id="rId3"/>
              </a:rPr>
              <a:t>-</a:t>
            </a:r>
            <a:r>
              <a:rPr sz="1900" spc="-27" dirty="0">
                <a:latin typeface="Calibri"/>
                <a:cs typeface="Calibri"/>
                <a:hlinkClick r:id="rId3"/>
              </a:rPr>
              <a:t>t</a:t>
            </a:r>
            <a:r>
              <a:rPr sz="1900" spc="-9" dirty="0">
                <a:latin typeface="Calibri"/>
                <a:cs typeface="Calibri"/>
                <a:hlinkClick r:id="rId3"/>
              </a:rPr>
              <a:t>o</a:t>
            </a:r>
            <a:r>
              <a:rPr sz="1900" dirty="0">
                <a:latin typeface="Calibri"/>
                <a:cs typeface="Calibri"/>
                <a:hlinkClick r:id="rId3"/>
              </a:rPr>
              <a:t>/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818" y="435271"/>
            <a:ext cx="8220364" cy="269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6604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6F0A-CF24-4220-A477-FD0ECECBD73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“Overseas” Compensation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9038"/>
            <a:ext cx="8393113" cy="48910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Post Allowance (PAL)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For cost of living overseas</a:t>
            </a:r>
          </a:p>
          <a:p>
            <a:pPr>
              <a:spcBef>
                <a:spcPts val="20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Living Quarters Allowance (LQA)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Pays rent &amp; utilities</a:t>
            </a:r>
          </a:p>
          <a:p>
            <a:pPr eaLnBrk="1" hangingPunct="1">
              <a:spcBef>
                <a:spcPts val="20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Foreign Transfer Allowance (FTA)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Temporary Lodging before you leave</a:t>
            </a:r>
          </a:p>
          <a:p>
            <a:pPr>
              <a:spcBef>
                <a:spcPts val="20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Temporary Quarters Subsistence Allowance (TQSA)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Until you find a house/apartment</a:t>
            </a:r>
          </a:p>
          <a:p>
            <a:pPr eaLnBrk="1" hangingPunct="1">
              <a:spcBef>
                <a:spcPts val="20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Miscellaneous Expense Allowance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Move-in expenses</a:t>
            </a:r>
          </a:p>
          <a:p>
            <a:pPr>
              <a:spcBef>
                <a:spcPts val="20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1291101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330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Incentives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4087"/>
            <a:ext cx="8229600" cy="503669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Shipment/storage of Household goods (HHG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Up to 18,000 lbs at government expense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Paid travel for qualified dependents in school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One round trip to Japan per year 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Entitled to 360 hours annual leave carryover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Retainable after returning stateside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Home Leave </a:t>
            </a:r>
            <a:r>
              <a:rPr lang="en-US" altLang="en-US" sz="2700" dirty="0" smtClean="0"/>
              <a:t>– 5 days per year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Used in the U.S. /territories only</a:t>
            </a:r>
          </a:p>
          <a:p>
            <a:pPr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Renewal Agreement Travel (RAT)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Roundtrip travel to US for entire family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sz="2600" dirty="0" smtClean="0"/>
              <a:t>After 1</a:t>
            </a:r>
            <a:r>
              <a:rPr lang="en-US" altLang="en-US" sz="2600" baseline="30000" dirty="0" smtClean="0"/>
              <a:t>st</a:t>
            </a:r>
            <a:r>
              <a:rPr lang="en-US" altLang="en-US" sz="2600" dirty="0" smtClean="0"/>
              <a:t> tour/3 years upon extending 5 years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6F0A-CF24-4220-A477-FD0ECECBD73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45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SRF Headquarters Yokosuka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573213" y="1846263"/>
          <a:ext cx="6040437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Photo Editor Photo" r:id="rId3" imgW="6095238" imgH="4057143" progId="MSPhotoEd.3">
                  <p:embed/>
                </p:oleObj>
              </mc:Choice>
              <mc:Fallback>
                <p:oleObj name="Photo Editor Photo" r:id="rId3" imgW="6095238" imgH="40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1846263"/>
                        <a:ext cx="6040437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696E85-FAAD-42F8-A576-AF364515797D}" type="slidenum">
              <a:rPr lang="en-US" altLang="en-US" sz="1200"/>
              <a:pPr eaLnBrk="1" hangingPunct="1"/>
              <a:t>65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200947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07338" cy="9144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Sasebo Ship Support Complex 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F9229-BD24-4179-854E-133BF87EAF77}" type="slidenum">
              <a:rPr lang="en-US" altLang="en-US" sz="1200"/>
              <a:pPr eaLnBrk="1" hangingPunct="1"/>
              <a:t>66</a:t>
            </a:fld>
            <a:endParaRPr lang="en-US" altLang="en-US" sz="1200" dirty="0"/>
          </a:p>
        </p:txBody>
      </p:sp>
      <p:pic>
        <p:nvPicPr>
          <p:cNvPr id="16388" name="Picture 3" descr="NA41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6"/>
          <a:stretch>
            <a:fillRect/>
          </a:stretch>
        </p:blipFill>
        <p:spPr bwMode="auto">
          <a:xfrm>
            <a:off x="890588" y="1219200"/>
            <a:ext cx="7262812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NA41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5" b="39641"/>
          <a:stretch>
            <a:fillRect/>
          </a:stretch>
        </p:blipFill>
        <p:spPr bwMode="auto">
          <a:xfrm>
            <a:off x="903288" y="5486400"/>
            <a:ext cx="73263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3786188" y="6597650"/>
            <a:ext cx="4291012" cy="0"/>
          </a:xfrm>
          <a:prstGeom prst="line">
            <a:avLst/>
          </a:prstGeom>
          <a:noFill/>
          <a:ln w="31750" cap="sq">
            <a:solidFill>
              <a:srgbClr val="0000FF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1042988" y="6597650"/>
            <a:ext cx="2690812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lgDash"/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470400" y="6292850"/>
            <a:ext cx="246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2"/>
                </a:solidFill>
              </a:rPr>
              <a:t>Phase I-Completed FY06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1385888" y="6292850"/>
            <a:ext cx="1966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2"/>
                </a:solidFill>
              </a:rPr>
              <a:t>Phase II-ECD FY10</a:t>
            </a:r>
          </a:p>
        </p:txBody>
      </p:sp>
    </p:spTree>
    <p:extLst>
      <p:ext uri="{BB962C8B-B14F-4D97-AF65-F5344CB8AC3E}">
        <p14:creationId xmlns:p14="http://schemas.microsoft.com/office/powerpoint/2010/main" val="18714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76" y="152401"/>
            <a:ext cx="2470724" cy="1647148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8067"/>
            <a:ext cx="5562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FDNF Workforce</a:t>
            </a:r>
            <a:endParaRPr lang="en-US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14392"/>
            <a:ext cx="84582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oversite, specialists, techs, &amp; supervisors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SRF-JRMC Yoko:  Japanese production workforce</a:t>
            </a:r>
          </a:p>
          <a:p>
            <a:pPr lvl="2">
              <a:spcBef>
                <a:spcPts val="6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Japanese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shop in Sasebo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CVN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nuclear support: PSNS&amp;IMF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civilians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600"/>
              </a:spcBef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Bahrain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Rota &amp; Sasebo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 civil service positions 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Mostly GS-11 and above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teams &amp; support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Technicians, engineers, etc </a:t>
            </a:r>
          </a:p>
          <a:p>
            <a:pPr lvl="1"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Supervisors, managers, etc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3017520" cy="201168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035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FDNF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6963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002060"/>
              </a:buClr>
              <a:buSzPct val="55000"/>
              <a:buNone/>
            </a:pPr>
            <a:r>
              <a:rPr lang="en-US" sz="3500" b="1" i="1" dirty="0" smtClean="0"/>
              <a:t>Tip of the spear ship maintenance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3500" u="sng" dirty="0" smtClean="0"/>
              <a:t>Waterfront</a:t>
            </a:r>
            <a:r>
              <a:rPr lang="en-US" sz="3500" dirty="0" smtClean="0"/>
              <a:t> operations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3200" dirty="0" smtClean="0"/>
              <a:t>High tempo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3200" dirty="0" smtClean="0"/>
              <a:t>High </a:t>
            </a:r>
            <a:r>
              <a:rPr lang="en-US" sz="3200" dirty="0"/>
              <a:t>velocity throughput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3200" dirty="0" smtClean="0"/>
              <a:t>Immediate dividends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3500" dirty="0" smtClean="0"/>
              <a:t>FDNF model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3200" dirty="0" smtClean="0"/>
              <a:t>Accelerated pace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3200" dirty="0" smtClean="0"/>
              <a:t>Your experience is accelerated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2057400" cy="274320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2" descr="SRF_WORKER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40" y="3505200"/>
            <a:ext cx="2880860" cy="192024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8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FDNF Challenges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800" dirty="0" smtClean="0"/>
              <a:t>High speed 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challenging</a:t>
            </a:r>
          </a:p>
          <a:p>
            <a:pPr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800" dirty="0" smtClean="0"/>
              <a:t>Deliver more in a tighter timeframe</a:t>
            </a:r>
          </a:p>
          <a:p>
            <a:pPr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800" dirty="0" smtClean="0"/>
              <a:t>Learn more, learn faster</a:t>
            </a:r>
          </a:p>
          <a:p>
            <a:pPr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800" dirty="0" smtClean="0"/>
              <a:t>More responsibility </a:t>
            </a:r>
            <a:r>
              <a:rPr lang="en-US" sz="2800" dirty="0"/>
              <a:t>&amp;</a:t>
            </a:r>
            <a:r>
              <a:rPr lang="en-US" sz="2800" dirty="0" smtClean="0"/>
              <a:t> authority</a:t>
            </a:r>
          </a:p>
          <a:p>
            <a:pPr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800" dirty="0" smtClean="0"/>
              <a:t>Advance your personal development</a:t>
            </a:r>
          </a:p>
          <a:p>
            <a:pPr>
              <a:buClr>
                <a:srgbClr val="002060"/>
              </a:buClr>
              <a:buSzPct val="55000"/>
              <a:buFont typeface="Wingdings" panose="05000000000000000000" pitchFamily="2" charset="2"/>
              <a:buChar char="q"/>
            </a:pPr>
            <a:r>
              <a:rPr lang="en-US" sz="2800" dirty="0" smtClean="0"/>
              <a:t>Advance your career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3A0A-563C-4B92-858B-356CEDD160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1"/>
          <a:stretch/>
        </p:blipFill>
        <p:spPr>
          <a:xfrm>
            <a:off x="6172200" y="228600"/>
            <a:ext cx="2654122" cy="2286000"/>
          </a:xfrm>
          <a:prstGeom prst="rect">
            <a:avLst/>
          </a:prstGeom>
          <a:ln w="635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202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7382</TotalTime>
  <Words>5053</Words>
  <Application>Microsoft Office PowerPoint</Application>
  <PresentationFormat>On-screen Show (4:3)</PresentationFormat>
  <Paragraphs>1126</Paragraphs>
  <Slides>66</Slides>
  <Notes>37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Arial Black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Photo Editor Photo</vt:lpstr>
      <vt:lpstr>WELCOME!</vt:lpstr>
      <vt:lpstr>Globalize Your Career!</vt:lpstr>
      <vt:lpstr>U.S. Navy Forward Deployed </vt:lpstr>
      <vt:lpstr>Forward Deployed ships</vt:lpstr>
      <vt:lpstr>Forward Deployed Maintenance</vt:lpstr>
      <vt:lpstr>The Navy Needs You</vt:lpstr>
      <vt:lpstr>FDNF Workforce</vt:lpstr>
      <vt:lpstr>FDNF Maintenance</vt:lpstr>
      <vt:lpstr>FDNF Challenges</vt:lpstr>
      <vt:lpstr>Career-enhancing Opportunities</vt:lpstr>
      <vt:lpstr>Testimonials</vt:lpstr>
      <vt:lpstr>Globalize Your Career</vt:lpstr>
      <vt:lpstr>Top 10 List:  FAQs</vt:lpstr>
      <vt:lpstr>Top 10 List:  FAQs</vt:lpstr>
      <vt:lpstr>Top 10 List:  FAQs</vt:lpstr>
      <vt:lpstr>Top 10 List:  FAQs</vt:lpstr>
      <vt:lpstr>Top 10 List:  FAQs</vt:lpstr>
      <vt:lpstr>Top 10 List:  FAQs</vt:lpstr>
      <vt:lpstr>Top 10 List:  FAQs</vt:lpstr>
      <vt:lpstr>“Overseas” Compensation</vt:lpstr>
      <vt:lpstr>Other “Overseas” Incentives</vt:lpstr>
      <vt:lpstr>Top 10 List:  FAQs</vt:lpstr>
      <vt:lpstr>Top 10 List:  FAQs</vt:lpstr>
      <vt:lpstr>Top 10 List:  FAQs</vt:lpstr>
      <vt:lpstr>Top 10 List:  FAQs</vt:lpstr>
      <vt:lpstr>Top 10 List:  FAQs</vt:lpstr>
      <vt:lpstr>Top 10 List: FAQs</vt:lpstr>
      <vt:lpstr>Top 10 List:  FAQs</vt:lpstr>
      <vt:lpstr>Top 10 List:  FAQs</vt:lpstr>
      <vt:lpstr>Top 10 List:  FAQs</vt:lpstr>
      <vt:lpstr>Top 10 List:  FAQs</vt:lpstr>
      <vt:lpstr>Top 10 List:  FAQs</vt:lpstr>
      <vt:lpstr>Top 10 List:  Japan FAQs</vt:lpstr>
      <vt:lpstr>Bonus FAQ</vt:lpstr>
      <vt:lpstr>Opportunity of a Lifetime!</vt:lpstr>
      <vt:lpstr>FDNF Jobs</vt:lpstr>
      <vt:lpstr>Globalize Your Career</vt:lpstr>
      <vt:lpstr>Start Globalizing Your Career</vt:lpstr>
      <vt:lpstr>Opportunity of a Lifetime… Globalize Your Career!</vt:lpstr>
      <vt:lpstr>Globalize Your Career!</vt:lpstr>
      <vt:lpstr>WELCOME!</vt:lpstr>
      <vt:lpstr>Career-enhancing Opportunities</vt:lpstr>
      <vt:lpstr>Employment Incentives</vt:lpstr>
      <vt:lpstr>Extra Pay and Allowances</vt:lpstr>
      <vt:lpstr>So What Does This Mean</vt:lpstr>
      <vt:lpstr>Employment Incentives</vt:lpstr>
      <vt:lpstr>PSNS Det Yokosuka Jobs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“Overseas” Compensation</vt:lpstr>
      <vt:lpstr>Additional Incentives</vt:lpstr>
      <vt:lpstr>SRF Headquarters Yokosuka</vt:lpstr>
      <vt:lpstr>Sasebo Ship Support Complex </vt:lpstr>
    </vt:vector>
  </TitlesOfParts>
  <Company>SRF-JRMC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TURBOCHARGE  Your Career!</dc:title>
  <dc:creator>McBride, Michael  CIV SRF 100CI</dc:creator>
  <cp:lastModifiedBy>Page, John R CTR SRF 1100</cp:lastModifiedBy>
  <cp:revision>296</cp:revision>
  <cp:lastPrinted>2016-02-22T03:33:03Z</cp:lastPrinted>
  <dcterms:created xsi:type="dcterms:W3CDTF">2016-02-04T05:50:51Z</dcterms:created>
  <dcterms:modified xsi:type="dcterms:W3CDTF">2018-05-24T04:17:01Z</dcterms:modified>
</cp:coreProperties>
</file>